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9" r:id="rId2"/>
    <p:sldId id="280" r:id="rId3"/>
    <p:sldId id="284" r:id="rId4"/>
    <p:sldId id="274" r:id="rId5"/>
    <p:sldId id="256" r:id="rId6"/>
    <p:sldId id="288" r:id="rId7"/>
    <p:sldId id="282" r:id="rId8"/>
    <p:sldId id="283" r:id="rId9"/>
    <p:sldId id="263" r:id="rId10"/>
    <p:sldId id="261" r:id="rId11"/>
    <p:sldId id="260" r:id="rId12"/>
    <p:sldId id="277" r:id="rId13"/>
    <p:sldId id="259" r:id="rId14"/>
    <p:sldId id="273" r:id="rId15"/>
    <p:sldId id="270" r:id="rId16"/>
    <p:sldId id="267" r:id="rId17"/>
    <p:sldId id="271" r:id="rId18"/>
    <p:sldId id="269" r:id="rId19"/>
    <p:sldId id="276" r:id="rId20"/>
    <p:sldId id="268" r:id="rId21"/>
    <p:sldId id="275" r:id="rId22"/>
    <p:sldId id="262" r:id="rId23"/>
    <p:sldId id="285" r:id="rId24"/>
    <p:sldId id="28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1" d="100"/>
          <a:sy n="131" d="100"/>
        </p:scale>
        <p:origin x="-50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EF08BF-B4D9-C34A-BB51-CAC58F5232F1}" type="datetimeFigureOut">
              <a:rPr lang="en-US" smtClean="0"/>
              <a:t>8/24/14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C2790D-0913-5D4F-B976-14024B1F5BF8}" type="slidenum">
              <a:rPr lang="en-US" smtClean="0"/>
              <a:t>‹#›</a:t>
            </a:fld>
            <a:endParaRPr lang="en-US"/>
          </a:p>
        </p:txBody>
      </p:sp>
    </p:spTree>
    <p:extLst>
      <p:ext uri="{BB962C8B-B14F-4D97-AF65-F5344CB8AC3E}">
        <p14:creationId xmlns:p14="http://schemas.microsoft.com/office/powerpoint/2010/main" val="7160599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C2790D-0913-5D4F-B976-14024B1F5BF8}" type="slidenum">
              <a:rPr lang="en-US" smtClean="0"/>
              <a:t>2</a:t>
            </a:fld>
            <a:endParaRPr lang="en-US"/>
          </a:p>
        </p:txBody>
      </p:sp>
    </p:spTree>
    <p:extLst>
      <p:ext uri="{BB962C8B-B14F-4D97-AF65-F5344CB8AC3E}">
        <p14:creationId xmlns:p14="http://schemas.microsoft.com/office/powerpoint/2010/main" val="175331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Roughly</a:t>
            </a:r>
            <a:r>
              <a:rPr lang="en-US" baseline="0" dirty="0" smtClean="0"/>
              <a:t> 50% of the marks fall within non-genetic region. </a:t>
            </a:r>
            <a:endParaRPr lang="en-US" dirty="0"/>
          </a:p>
        </p:txBody>
      </p:sp>
      <p:sp>
        <p:nvSpPr>
          <p:cNvPr id="4" name="Slide Number Placeholder 3"/>
          <p:cNvSpPr>
            <a:spLocks noGrp="1"/>
          </p:cNvSpPr>
          <p:nvPr>
            <p:ph type="sldNum" sz="quarter" idx="10"/>
          </p:nvPr>
        </p:nvSpPr>
        <p:spPr/>
        <p:txBody>
          <a:bodyPr/>
          <a:lstStyle/>
          <a:p>
            <a:fld id="{CE1F2536-D5EF-4E4A-8291-78D73F6B11C0}" type="slidenum">
              <a:rPr lang="en-US" smtClean="0"/>
              <a:t>7</a:t>
            </a:fld>
            <a:endParaRPr lang="en-US"/>
          </a:p>
        </p:txBody>
      </p:sp>
    </p:spTree>
    <p:extLst>
      <p:ext uri="{BB962C8B-B14F-4D97-AF65-F5344CB8AC3E}">
        <p14:creationId xmlns:p14="http://schemas.microsoft.com/office/powerpoint/2010/main" val="4203389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C2790D-0913-5D4F-B976-14024B1F5BF8}" type="slidenum">
              <a:rPr lang="en-US" smtClean="0"/>
              <a:t>17</a:t>
            </a:fld>
            <a:endParaRPr lang="en-US"/>
          </a:p>
        </p:txBody>
      </p:sp>
    </p:spTree>
    <p:extLst>
      <p:ext uri="{BB962C8B-B14F-4D97-AF65-F5344CB8AC3E}">
        <p14:creationId xmlns:p14="http://schemas.microsoft.com/office/powerpoint/2010/main" val="3917899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043B04-F132-1743-B11A-08669F467E7B}" type="datetimeFigureOut">
              <a:rPr lang="en-US" smtClean="0"/>
              <a:t>8/24/14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292145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043B04-F132-1743-B11A-08669F467E7B}" type="datetimeFigureOut">
              <a:rPr lang="en-US" smtClean="0"/>
              <a:t>8/24/14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1984990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043B04-F132-1743-B11A-08669F467E7B}" type="datetimeFigureOut">
              <a:rPr lang="en-US" smtClean="0"/>
              <a:t>8/24/14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2435638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043B04-F132-1743-B11A-08669F467E7B}" type="datetimeFigureOut">
              <a:rPr lang="en-US" smtClean="0"/>
              <a:t>8/24/14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642490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043B04-F132-1743-B11A-08669F467E7B}" type="datetimeFigureOut">
              <a:rPr lang="en-US" smtClean="0"/>
              <a:t>8/24/14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103716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043B04-F132-1743-B11A-08669F467E7B}" type="datetimeFigureOut">
              <a:rPr lang="en-US" smtClean="0"/>
              <a:t>8/24/14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740228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043B04-F132-1743-B11A-08669F467E7B}" type="datetimeFigureOut">
              <a:rPr lang="en-US" smtClean="0"/>
              <a:t>8/24/14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78030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043B04-F132-1743-B11A-08669F467E7B}" type="datetimeFigureOut">
              <a:rPr lang="en-US" smtClean="0"/>
              <a:t>8/24/14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2670148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43B04-F132-1743-B11A-08669F467E7B}" type="datetimeFigureOut">
              <a:rPr lang="en-US" smtClean="0"/>
              <a:t>8/24/14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2998324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043B04-F132-1743-B11A-08669F467E7B}" type="datetimeFigureOut">
              <a:rPr lang="en-US" smtClean="0"/>
              <a:t>8/24/14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3814934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043B04-F132-1743-B11A-08669F467E7B}" type="datetimeFigureOut">
              <a:rPr lang="en-US" smtClean="0"/>
              <a:t>8/24/14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A2392-2403-2D47-9758-42910305BE7A}" type="slidenum">
              <a:rPr lang="en-US" smtClean="0"/>
              <a:t>‹#›</a:t>
            </a:fld>
            <a:endParaRPr lang="en-US"/>
          </a:p>
        </p:txBody>
      </p:sp>
    </p:spTree>
    <p:extLst>
      <p:ext uri="{BB962C8B-B14F-4D97-AF65-F5344CB8AC3E}">
        <p14:creationId xmlns:p14="http://schemas.microsoft.com/office/powerpoint/2010/main" val="26586328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43B04-F132-1743-B11A-08669F467E7B}" type="datetimeFigureOut">
              <a:rPr lang="en-US" smtClean="0"/>
              <a:t>8/24/14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A2392-2403-2D47-9758-42910305BE7A}" type="slidenum">
              <a:rPr lang="en-US" smtClean="0"/>
              <a:t>‹#›</a:t>
            </a:fld>
            <a:endParaRPr lang="en-US"/>
          </a:p>
        </p:txBody>
      </p:sp>
    </p:spTree>
    <p:extLst>
      <p:ext uri="{BB962C8B-B14F-4D97-AF65-F5344CB8AC3E}">
        <p14:creationId xmlns:p14="http://schemas.microsoft.com/office/powerpoint/2010/main" val="3033274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Decode the </a:t>
            </a:r>
            <a:r>
              <a:rPr lang="en-US" dirty="0" smtClean="0"/>
              <a:t>Encode</a:t>
            </a:r>
            <a:endParaRPr lang="en-US" dirty="0"/>
          </a:p>
        </p:txBody>
      </p:sp>
      <p:sp>
        <p:nvSpPr>
          <p:cNvPr id="7" name="Subtitle 6"/>
          <p:cNvSpPr>
            <a:spLocks noGrp="1"/>
          </p:cNvSpPr>
          <p:nvPr>
            <p:ph type="subTitle" idx="1"/>
          </p:nvPr>
        </p:nvSpPr>
        <p:spPr/>
        <p:txBody>
          <a:bodyPr/>
          <a:lstStyle/>
          <a:p>
            <a:r>
              <a:rPr lang="en-US" dirty="0" smtClean="0"/>
              <a:t>Characterization, and beyond</a:t>
            </a:r>
            <a:endParaRPr lang="en-US" dirty="0"/>
          </a:p>
        </p:txBody>
      </p:sp>
    </p:spTree>
    <p:extLst>
      <p:ext uri="{BB962C8B-B14F-4D97-AF65-F5344CB8AC3E}">
        <p14:creationId xmlns:p14="http://schemas.microsoft.com/office/powerpoint/2010/main" val="36957178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Pairwise regression</a:t>
            </a:r>
            <a:endParaRPr lang="en-US" dirty="0"/>
          </a:p>
        </p:txBody>
      </p:sp>
      <p:pic>
        <p:nvPicPr>
          <p:cNvPr id="2" name="Picture 1" descr="logLikPair1(es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47" y="1294769"/>
            <a:ext cx="6826462" cy="4778523"/>
          </a:xfrm>
          <a:prstGeom prst="rect">
            <a:avLst/>
          </a:prstGeom>
        </p:spPr>
      </p:pic>
      <p:sp>
        <p:nvSpPr>
          <p:cNvPr id="4" name="TextBox 3"/>
          <p:cNvSpPr txBox="1"/>
          <p:nvPr/>
        </p:nvSpPr>
        <p:spPr>
          <a:xfrm>
            <a:off x="2877892" y="6266666"/>
            <a:ext cx="3378111" cy="369332"/>
          </a:xfrm>
          <a:prstGeom prst="rect">
            <a:avLst/>
          </a:prstGeom>
          <a:noFill/>
        </p:spPr>
        <p:txBody>
          <a:bodyPr wrap="none" rtlCol="0">
            <a:spAutoFit/>
          </a:bodyPr>
          <a:lstStyle/>
          <a:p>
            <a:r>
              <a:rPr lang="en-US" b="1" dirty="0" err="1" smtClean="0"/>
              <a:t>LogLik</a:t>
            </a:r>
            <a:r>
              <a:rPr lang="en-US" b="1" dirty="0" smtClean="0"/>
              <a:t> of interactive term in ESb4</a:t>
            </a:r>
          </a:p>
        </p:txBody>
      </p:sp>
    </p:spTree>
    <p:extLst>
      <p:ext uri="{BB962C8B-B14F-4D97-AF65-F5344CB8AC3E}">
        <p14:creationId xmlns:p14="http://schemas.microsoft.com/office/powerpoint/2010/main" val="2568719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Significant interactive terms</a:t>
            </a:r>
            <a:endParaRPr lang="en-US" dirty="0"/>
          </a:p>
        </p:txBody>
      </p:sp>
      <p:pic>
        <p:nvPicPr>
          <p:cNvPr id="3" name="Picture 2" descr="logLikPair2(es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94" y="1168044"/>
            <a:ext cx="8015107" cy="5610575"/>
          </a:xfrm>
          <a:prstGeom prst="rect">
            <a:avLst/>
          </a:prstGeom>
        </p:spPr>
      </p:pic>
      <p:sp>
        <p:nvSpPr>
          <p:cNvPr id="4" name="Rectangle 3"/>
          <p:cNvSpPr/>
          <p:nvPr/>
        </p:nvSpPr>
        <p:spPr>
          <a:xfrm>
            <a:off x="3118400" y="1825778"/>
            <a:ext cx="124736" cy="4830935"/>
          </a:xfrm>
          <a:prstGeom prst="rect">
            <a:avLst/>
          </a:prstGeom>
          <a:gradFill flip="none" rotWithShape="1">
            <a:gsLst>
              <a:gs pos="0">
                <a:schemeClr val="accent1">
                  <a:tint val="50000"/>
                  <a:satMod val="300000"/>
                  <a:alpha val="49000"/>
                </a:schemeClr>
              </a:gs>
              <a:gs pos="35000">
                <a:schemeClr val="accent1">
                  <a:tint val="37000"/>
                  <a:satMod val="300000"/>
                  <a:alpha val="49000"/>
                </a:schemeClr>
              </a:gs>
              <a:gs pos="100000">
                <a:schemeClr val="accent1">
                  <a:tint val="15000"/>
                  <a:satMod val="350000"/>
                  <a:alpha val="49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09448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del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700" y="1566169"/>
            <a:ext cx="4535855" cy="5291831"/>
          </a:xfrm>
          <a:prstGeom prst="rect">
            <a:avLst/>
          </a:prstGeom>
        </p:spPr>
      </p:pic>
      <p:sp>
        <p:nvSpPr>
          <p:cNvPr id="5" name="TextBox 4"/>
          <p:cNvSpPr txBox="1"/>
          <p:nvPr/>
        </p:nvSpPr>
        <p:spPr>
          <a:xfrm>
            <a:off x="6225461" y="1939179"/>
            <a:ext cx="2672526" cy="2146742"/>
          </a:xfrm>
          <a:prstGeom prst="rect">
            <a:avLst/>
          </a:prstGeom>
          <a:noFill/>
        </p:spPr>
        <p:txBody>
          <a:bodyPr wrap="none" rtlCol="0">
            <a:spAutoFit/>
          </a:bodyPr>
          <a:lstStyle/>
          <a:p>
            <a:pPr>
              <a:lnSpc>
                <a:spcPct val="150000"/>
              </a:lnSpc>
            </a:pPr>
            <a:r>
              <a:rPr lang="en-US" b="1" dirty="0" smtClean="0"/>
              <a:t>Models</a:t>
            </a:r>
          </a:p>
          <a:p>
            <a:pPr marL="342900" indent="-342900">
              <a:lnSpc>
                <a:spcPct val="150000"/>
              </a:lnSpc>
              <a:buFont typeface="Wingdings" charset="2"/>
              <a:buAutoNum type="arabicPlain"/>
            </a:pPr>
            <a:r>
              <a:rPr lang="en-US" dirty="0" err="1" smtClean="0"/>
              <a:t>rna</a:t>
            </a:r>
            <a:r>
              <a:rPr lang="en-US" dirty="0" smtClean="0"/>
              <a:t> ~ h3k36me3</a:t>
            </a:r>
          </a:p>
          <a:p>
            <a:pPr marL="342900" indent="-342900">
              <a:lnSpc>
                <a:spcPct val="150000"/>
              </a:lnSpc>
              <a:buFont typeface="Wingdings" charset="2"/>
              <a:buAutoNum type="arabicPlain"/>
            </a:pPr>
            <a:r>
              <a:rPr lang="en-US" dirty="0" err="1" smtClean="0"/>
              <a:t>rna</a:t>
            </a:r>
            <a:r>
              <a:rPr lang="en-US" dirty="0" smtClean="0"/>
              <a:t> ~ pol2</a:t>
            </a:r>
          </a:p>
          <a:p>
            <a:pPr marL="342900" indent="-342900">
              <a:lnSpc>
                <a:spcPct val="150000"/>
              </a:lnSpc>
              <a:buFont typeface="Wingdings" charset="2"/>
              <a:buAutoNum type="arabicPlain"/>
            </a:pPr>
            <a:r>
              <a:rPr lang="en-US" dirty="0" err="1" smtClean="0"/>
              <a:t>rna</a:t>
            </a:r>
            <a:r>
              <a:rPr lang="en-US" dirty="0" smtClean="0"/>
              <a:t> ~ h3k36me3 + pol2</a:t>
            </a:r>
          </a:p>
          <a:p>
            <a:pPr marL="342900" indent="-342900">
              <a:lnSpc>
                <a:spcPct val="150000"/>
              </a:lnSpc>
              <a:buFont typeface="Wingdings" charset="2"/>
              <a:buAutoNum type="arabicPlain"/>
            </a:pPr>
            <a:r>
              <a:rPr lang="en-US" dirty="0" err="1" smtClean="0"/>
              <a:t>rna</a:t>
            </a:r>
            <a:r>
              <a:rPr lang="en-US" dirty="0" smtClean="0"/>
              <a:t> ~ h3k36me3 * pol2</a:t>
            </a:r>
          </a:p>
        </p:txBody>
      </p:sp>
      <p:sp>
        <p:nvSpPr>
          <p:cNvPr id="6" name="Title 5"/>
          <p:cNvSpPr>
            <a:spLocks noGrp="1"/>
          </p:cNvSpPr>
          <p:nvPr>
            <p:ph type="title"/>
          </p:nvPr>
        </p:nvSpPr>
        <p:spPr/>
        <p:txBody>
          <a:bodyPr>
            <a:normAutofit/>
          </a:bodyPr>
          <a:lstStyle/>
          <a:p>
            <a:r>
              <a:rPr lang="en-US" dirty="0" smtClean="0"/>
              <a:t>Effect with models</a:t>
            </a:r>
            <a:endParaRPr lang="en-US" dirty="0"/>
          </a:p>
        </p:txBody>
      </p:sp>
    </p:spTree>
    <p:extLst>
      <p:ext uri="{BB962C8B-B14F-4D97-AF65-F5344CB8AC3E}">
        <p14:creationId xmlns:p14="http://schemas.microsoft.com/office/powerpoint/2010/main" val="12409684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Stepwise AIC</a:t>
            </a:r>
            <a:endParaRPr lang="en-US" dirty="0"/>
          </a:p>
        </p:txBody>
      </p:sp>
      <p:sp>
        <p:nvSpPr>
          <p:cNvPr id="4" name="TextBox 3"/>
          <p:cNvSpPr txBox="1"/>
          <p:nvPr/>
        </p:nvSpPr>
        <p:spPr>
          <a:xfrm>
            <a:off x="7028680" y="2352644"/>
            <a:ext cx="1426630" cy="369332"/>
          </a:xfrm>
          <a:prstGeom prst="rect">
            <a:avLst/>
          </a:prstGeom>
          <a:noFill/>
        </p:spPr>
        <p:txBody>
          <a:bodyPr wrap="none" rtlCol="0">
            <a:spAutoFit/>
          </a:bodyPr>
          <a:lstStyle/>
          <a:p>
            <a:r>
              <a:rPr lang="en-US" b="1" dirty="0" smtClean="0"/>
              <a:t>Stepwise AIC</a:t>
            </a:r>
          </a:p>
        </p:txBody>
      </p:sp>
      <p:pic>
        <p:nvPicPr>
          <p:cNvPr id="3" name="Picture 2" descr="effectAIC(me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096" y="1403634"/>
            <a:ext cx="5454366" cy="5454366"/>
          </a:xfrm>
          <a:prstGeom prst="rect">
            <a:avLst/>
          </a:prstGeom>
        </p:spPr>
      </p:pic>
    </p:spTree>
    <p:extLst>
      <p:ext uri="{BB962C8B-B14F-4D97-AF65-F5344CB8AC3E}">
        <p14:creationId xmlns:p14="http://schemas.microsoft.com/office/powerpoint/2010/main" val="29674252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ENCODE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78790856"/>
              </p:ext>
            </p:extLst>
          </p:nvPr>
        </p:nvGraphicFramePr>
        <p:xfrm>
          <a:off x="176031" y="1537033"/>
          <a:ext cx="8804514" cy="4526279"/>
        </p:xfrm>
        <a:graphic>
          <a:graphicData uri="http://schemas.openxmlformats.org/drawingml/2006/table">
            <a:tbl>
              <a:tblPr firstRow="1" bandRow="1">
                <a:tableStyleId>{3B4B98B0-60AC-42C2-AFA5-B58CD77FA1E5}</a:tableStyleId>
              </a:tblPr>
              <a:tblGrid>
                <a:gridCol w="1371529"/>
                <a:gridCol w="1061855"/>
                <a:gridCol w="1061855"/>
                <a:gridCol w="1061855"/>
                <a:gridCol w="1061855"/>
                <a:gridCol w="1061855"/>
                <a:gridCol w="1061855"/>
                <a:gridCol w="1061855"/>
              </a:tblGrid>
              <a:tr h="342987">
                <a:tc>
                  <a:txBody>
                    <a:bodyPr/>
                    <a:lstStyle/>
                    <a:p>
                      <a:endParaRPr lang="en-US" b="1" dirty="0"/>
                    </a:p>
                  </a:txBody>
                  <a:tcPr/>
                </a:tc>
                <a:tc>
                  <a:txBody>
                    <a:bodyPr/>
                    <a:lstStyle/>
                    <a:p>
                      <a:r>
                        <a:rPr lang="en-US" sz="1200" dirty="0" smtClean="0">
                          <a:solidFill>
                            <a:schemeClr val="accent6"/>
                          </a:solidFill>
                        </a:rPr>
                        <a:t>RNA</a:t>
                      </a:r>
                      <a:endParaRPr lang="en-US" sz="1200" dirty="0">
                        <a:solidFill>
                          <a:schemeClr val="accent6"/>
                        </a:solidFill>
                      </a:endParaRPr>
                    </a:p>
                  </a:txBody>
                  <a:tcPr/>
                </a:tc>
                <a:tc>
                  <a:txBody>
                    <a:bodyPr/>
                    <a:lstStyle/>
                    <a:p>
                      <a:r>
                        <a:rPr lang="en-US" sz="1200" dirty="0" smtClean="0">
                          <a:solidFill>
                            <a:srgbClr val="9BBB59"/>
                          </a:solidFill>
                        </a:rPr>
                        <a:t>H3k4me1</a:t>
                      </a:r>
                      <a:endParaRPr lang="en-US" sz="1200" dirty="0">
                        <a:solidFill>
                          <a:srgbClr val="9BBB59"/>
                        </a:solidFill>
                      </a:endParaRPr>
                    </a:p>
                  </a:txBody>
                  <a:tcPr/>
                </a:tc>
                <a:tc>
                  <a:txBody>
                    <a:bodyPr/>
                    <a:lstStyle/>
                    <a:p>
                      <a:r>
                        <a:rPr lang="en-US" sz="1200" dirty="0" smtClean="0">
                          <a:solidFill>
                            <a:srgbClr val="9BBB59"/>
                          </a:solidFill>
                        </a:rPr>
                        <a:t>H3k4me3</a:t>
                      </a:r>
                      <a:endParaRPr lang="en-US" sz="1200" dirty="0">
                        <a:solidFill>
                          <a:srgbClr val="9BBB59"/>
                        </a:solidFill>
                      </a:endParaRPr>
                    </a:p>
                  </a:txBody>
                  <a:tcPr/>
                </a:tc>
                <a:tc>
                  <a:txBody>
                    <a:bodyPr/>
                    <a:lstStyle/>
                    <a:p>
                      <a:r>
                        <a:rPr lang="en-US" sz="1200" dirty="0" smtClean="0">
                          <a:solidFill>
                            <a:srgbClr val="9BBB59"/>
                          </a:solidFill>
                        </a:rPr>
                        <a:t>H3k27ac</a:t>
                      </a:r>
                      <a:endParaRPr lang="en-US" sz="1200" dirty="0">
                        <a:solidFill>
                          <a:srgbClr val="9BBB59"/>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9BBB59"/>
                          </a:solidFill>
                        </a:rPr>
                        <a:t>H3k27me3</a:t>
                      </a:r>
                    </a:p>
                  </a:txBody>
                  <a:tcPr/>
                </a:tc>
                <a:tc>
                  <a:txBody>
                    <a:bodyPr/>
                    <a:lstStyle/>
                    <a:p>
                      <a:r>
                        <a:rPr lang="en-US" sz="1200" dirty="0" smtClean="0">
                          <a:solidFill>
                            <a:schemeClr val="accent2"/>
                          </a:solidFill>
                        </a:rPr>
                        <a:t>CTCF</a:t>
                      </a:r>
                      <a:endParaRPr lang="en-US" sz="1200" dirty="0">
                        <a:solidFill>
                          <a:schemeClr val="accent2"/>
                        </a:solidFill>
                      </a:endParaRPr>
                    </a:p>
                  </a:txBody>
                  <a:tcPr/>
                </a:tc>
                <a:tc>
                  <a:txBody>
                    <a:bodyPr/>
                    <a:lstStyle/>
                    <a:p>
                      <a:r>
                        <a:rPr lang="en-US" sz="1200" dirty="0" smtClean="0">
                          <a:solidFill>
                            <a:schemeClr val="accent2"/>
                          </a:solidFill>
                        </a:rPr>
                        <a:t>Polr2a</a:t>
                      </a:r>
                      <a:endParaRPr lang="en-US" sz="1200" dirty="0">
                        <a:solidFill>
                          <a:schemeClr val="accent2"/>
                        </a:solidFill>
                      </a:endParaRPr>
                    </a:p>
                  </a:txBody>
                  <a:tcPr/>
                </a:tc>
              </a:tr>
              <a:tr h="342987">
                <a:tc>
                  <a:txBody>
                    <a:bodyPr/>
                    <a:lstStyle/>
                    <a:p>
                      <a:r>
                        <a:rPr lang="en-US" sz="1200" b="1" dirty="0" smtClean="0">
                          <a:solidFill>
                            <a:schemeClr val="accent4"/>
                          </a:solidFill>
                        </a:rPr>
                        <a:t>Cerebellum</a:t>
                      </a:r>
                      <a:endParaRPr lang="en-US" sz="1200" b="1" dirty="0">
                        <a:solidFill>
                          <a:schemeClr val="accent4"/>
                        </a:solidFill>
                      </a:endParaRPr>
                    </a:p>
                  </a:txBody>
                  <a:tcPr/>
                </a:tc>
                <a:tc>
                  <a:txBody>
                    <a:bodyPr/>
                    <a:lstStyle/>
                    <a:p>
                      <a:r>
                        <a:rPr lang="en-US" sz="900" i="1" dirty="0" smtClean="0"/>
                        <a:t>UCSD-REN</a:t>
                      </a:r>
                    </a:p>
                    <a:p>
                      <a:r>
                        <a:rPr lang="en-US" sz="900" i="1" dirty="0" smtClean="0"/>
                        <a:t>Adult 8 weeks</a:t>
                      </a:r>
                      <a:endParaRPr lang="en-US" sz="900" i="1" dirty="0"/>
                    </a:p>
                  </a:txBody>
                  <a:tcPr/>
                </a:tc>
                <a:tc>
                  <a:txBody>
                    <a:bodyPr/>
                    <a:lstStyle/>
                    <a:p>
                      <a:endParaRPr lang="en-US"/>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342987">
                <a:tc>
                  <a:txBody>
                    <a:bodyPr/>
                    <a:lstStyle/>
                    <a:p>
                      <a:r>
                        <a:rPr lang="en-US" sz="1200" b="1" dirty="0" smtClean="0">
                          <a:solidFill>
                            <a:schemeClr val="accent4"/>
                          </a:solidFill>
                        </a:rPr>
                        <a:t>ES-Bruce4</a:t>
                      </a:r>
                      <a:endParaRPr lang="en-US" sz="1200" b="1" dirty="0">
                        <a:solidFill>
                          <a:schemeClr val="accent4"/>
                        </a:solidFill>
                      </a:endParaRPr>
                    </a:p>
                  </a:txBody>
                  <a:tcPr/>
                </a:tc>
                <a:tc>
                  <a:txBody>
                    <a:bodyPr/>
                    <a:lstStyle/>
                    <a:p>
                      <a:r>
                        <a:rPr lang="en-US" sz="900" i="1" dirty="0" smtClean="0"/>
                        <a:t>UCSD-REN</a:t>
                      </a:r>
                    </a:p>
                    <a:p>
                      <a:r>
                        <a:rPr lang="en-US" sz="900" i="1" dirty="0" smtClean="0"/>
                        <a:t>Embryonic day 0</a:t>
                      </a:r>
                      <a:endParaRPr lang="en-US" sz="900" i="1" dirty="0"/>
                    </a:p>
                  </a:txBody>
                  <a:tcPr/>
                </a:tc>
                <a:tc>
                  <a:txBody>
                    <a:bodyPr/>
                    <a:lstStyle/>
                    <a:p>
                      <a:endParaRPr lang="en-US"/>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342987">
                <a:tc>
                  <a:txBody>
                    <a:bodyPr/>
                    <a:lstStyle/>
                    <a:p>
                      <a:r>
                        <a:rPr lang="en-US" sz="1200" b="1" dirty="0" smtClean="0">
                          <a:solidFill>
                            <a:schemeClr val="accent4"/>
                          </a:solidFill>
                        </a:rPr>
                        <a:t>Heart</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baseline="0" dirty="0" smtClean="0"/>
                        <a:t>Adult 8 weeks</a:t>
                      </a:r>
                      <a:endParaRPr lang="en-US" sz="900" i="1" dirty="0"/>
                    </a:p>
                  </a:txBody>
                  <a:tcPr/>
                </a:tc>
                <a:tc>
                  <a:txBody>
                    <a:bodyPr/>
                    <a:lstStyle/>
                    <a:p>
                      <a:endParaRPr lang="en-US"/>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342987">
                <a:tc>
                  <a:txBody>
                    <a:bodyPr/>
                    <a:lstStyle/>
                    <a:p>
                      <a:r>
                        <a:rPr lang="en-US" sz="1200" b="1" dirty="0" smtClean="0">
                          <a:solidFill>
                            <a:schemeClr val="accent4"/>
                          </a:solidFill>
                        </a:rPr>
                        <a:t>Kidney</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endParaRPr lang="en-US" sz="900" i="1" dirty="0"/>
                    </a:p>
                  </a:txBody>
                  <a:tcPr/>
                </a:tc>
                <a:tc>
                  <a:txBody>
                    <a:bodyPr/>
                    <a:lstStyle/>
                    <a:p>
                      <a:endParaRPr lang="en-US"/>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Liver</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a:t>
                      </a:r>
                      <a:r>
                        <a:rPr lang="en-US" sz="900" i="1" baseline="0" dirty="0" smtClean="0"/>
                        <a:t> 8 weeks</a:t>
                      </a:r>
                      <a:endParaRPr lang="en-US" sz="900" i="1" dirty="0"/>
                    </a:p>
                  </a:txBody>
                  <a:tcPr/>
                </a:tc>
                <a:tc>
                  <a:txBody>
                    <a:bodyPr/>
                    <a:lstStyle/>
                    <a:p>
                      <a:endParaRPr lang="en-US"/>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MEL</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txBody>
                  <a:tcPr/>
                </a:tc>
                <a:tc>
                  <a:txBody>
                    <a:bodyPr/>
                    <a:lstStyle/>
                    <a:p>
                      <a:endParaRPr lang="en-US"/>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Intestine</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a:txBody>
                    <a:bodyPr/>
                    <a:lstStyle/>
                    <a:p>
                      <a:endParaRPr lang="en-US"/>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Spleen</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a:txBody>
                    <a:bodyPr/>
                    <a:lstStyle/>
                    <a:p>
                      <a:endParaRPr lang="en-US"/>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Testis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a:txBody>
                    <a:bodyPr/>
                    <a:lstStyle/>
                    <a:p>
                      <a:endParaRPr lang="en-US"/>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Thymus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a:txBody>
                    <a:bodyPr/>
                    <a:lstStyle/>
                    <a:p>
                      <a:endParaRPr lang="en-US"/>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42987">
                <a:tc>
                  <a:txBody>
                    <a:bodyPr/>
                    <a:lstStyle/>
                    <a:p>
                      <a:r>
                        <a:rPr lang="en-US" sz="1200" b="1" dirty="0" smtClean="0">
                          <a:solidFill>
                            <a:schemeClr val="accent4"/>
                          </a:solidFill>
                        </a:rPr>
                        <a:t>Brain</a:t>
                      </a:r>
                      <a:endParaRPr lang="en-US" sz="1200" b="1" dirty="0">
                        <a:solidFill>
                          <a:schemeClr val="accent4"/>
                        </a:solidFill>
                      </a:endParaRPr>
                    </a:p>
                  </a:txBody>
                  <a:tcPr/>
                </a:tc>
                <a:tc>
                  <a:txBody>
                    <a:bodyPr/>
                    <a:lstStyle/>
                    <a:p>
                      <a:r>
                        <a:rPr lang="en-US" sz="900" i="1" dirty="0" smtClean="0"/>
                        <a:t>UCSD-REN</a:t>
                      </a:r>
                    </a:p>
                    <a:p>
                      <a:r>
                        <a:rPr lang="en-US" sz="900" i="1" dirty="0" smtClean="0"/>
                        <a:t>Embryonic day 14.5</a:t>
                      </a:r>
                      <a:endParaRPr lang="en-US" sz="900" i="1" dirty="0"/>
                    </a:p>
                  </a:txBody>
                  <a:tcPr/>
                </a:tc>
                <a:tc>
                  <a:txBody>
                    <a:bodyPr/>
                    <a:lstStyle/>
                    <a:p>
                      <a:endParaRPr lang="en-US"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pic>
        <p:nvPicPr>
          <p:cNvPr id="20" name="Picture 19" descr="Screen Shot 2014-05-06 at 10.32.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790" y="2665449"/>
            <a:ext cx="3458761" cy="2194078"/>
          </a:xfrm>
          <a:prstGeom prst="rect">
            <a:avLst/>
          </a:prstGeom>
        </p:spPr>
      </p:pic>
      <p:pic>
        <p:nvPicPr>
          <p:cNvPr id="3" name="Picture 2" descr="phylo1.pdf"/>
          <p:cNvPicPr>
            <a:picLocks noChangeAspect="1"/>
          </p:cNvPicPr>
          <p:nvPr/>
        </p:nvPicPr>
        <p:blipFill rotWithShape="1">
          <a:blip r:embed="rId3">
            <a:extLst>
              <a:ext uri="{28A0092B-C50C-407E-A947-70E740481C1C}">
                <a14:useLocalDpi xmlns:a14="http://schemas.microsoft.com/office/drawing/2010/main" val="0"/>
              </a:ext>
            </a:extLst>
          </a:blip>
          <a:srcRect r="15016"/>
          <a:stretch/>
        </p:blipFill>
        <p:spPr>
          <a:xfrm>
            <a:off x="5326247" y="1763330"/>
            <a:ext cx="3654298" cy="4299982"/>
          </a:xfrm>
          <a:prstGeom prst="rect">
            <a:avLst/>
          </a:prstGeom>
        </p:spPr>
      </p:pic>
    </p:spTree>
    <p:extLst>
      <p:ext uri="{BB962C8B-B14F-4D97-AF65-F5344CB8AC3E}">
        <p14:creationId xmlns:p14="http://schemas.microsoft.com/office/powerpoint/2010/main" val="389689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Epi</a:t>
            </a:r>
            <a:r>
              <a:rPr lang="en-US" dirty="0" smtClean="0"/>
              <a:t>-genome hotspots</a:t>
            </a:r>
            <a:endParaRPr lang="en-US" dirty="0"/>
          </a:p>
        </p:txBody>
      </p:sp>
      <p:sp>
        <p:nvSpPr>
          <p:cNvPr id="12" name="Round Single Corner Rectangle 11"/>
          <p:cNvSpPr/>
          <p:nvPr/>
        </p:nvSpPr>
        <p:spPr>
          <a:xfrm>
            <a:off x="349886" y="2158991"/>
            <a:ext cx="8794114" cy="155965"/>
          </a:xfrm>
          <a:prstGeom prst="round1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smtClean="0"/>
              <a:t>0	1	0	0	0	1	0	0	0	0	1	1	1	1	1	0	1	</a:t>
            </a:r>
            <a:r>
              <a:rPr lang="en-US" sz="1000" dirty="0"/>
              <a:t>0</a:t>
            </a:r>
            <a:r>
              <a:rPr lang="en-US" sz="1000" dirty="0" smtClean="0"/>
              <a:t>	</a:t>
            </a:r>
          </a:p>
        </p:txBody>
      </p:sp>
      <p:sp>
        <p:nvSpPr>
          <p:cNvPr id="13" name="Round Single Corner Rectangle 12"/>
          <p:cNvSpPr/>
          <p:nvPr/>
        </p:nvSpPr>
        <p:spPr>
          <a:xfrm>
            <a:off x="349886" y="2314956"/>
            <a:ext cx="8794114" cy="155965"/>
          </a:xfrm>
          <a:prstGeom prst="round1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t>1</a:t>
            </a:r>
            <a:r>
              <a:rPr lang="en-US" sz="1000" dirty="0" smtClean="0"/>
              <a:t>	0	0	0	0	1	0	0	0	0	0	0	0	0	0	0	0	</a:t>
            </a:r>
            <a:r>
              <a:rPr lang="en-US" sz="1000" dirty="0"/>
              <a:t>0</a:t>
            </a:r>
            <a:r>
              <a:rPr lang="en-US" sz="1000" dirty="0" smtClean="0"/>
              <a:t>	</a:t>
            </a:r>
          </a:p>
        </p:txBody>
      </p:sp>
      <p:sp>
        <p:nvSpPr>
          <p:cNvPr id="23" name="Round Single Corner Rectangle 22"/>
          <p:cNvSpPr/>
          <p:nvPr/>
        </p:nvSpPr>
        <p:spPr>
          <a:xfrm>
            <a:off x="349886" y="3055818"/>
            <a:ext cx="8794114" cy="155965"/>
          </a:xfrm>
          <a:prstGeom prst="round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0	1	1	0	0	1	0	0	1	0	0	0	0	1	1	0	0	1	</a:t>
            </a:r>
          </a:p>
        </p:txBody>
      </p:sp>
      <p:sp>
        <p:nvSpPr>
          <p:cNvPr id="24" name="Round Single Corner Rectangle 23"/>
          <p:cNvSpPr/>
          <p:nvPr/>
        </p:nvSpPr>
        <p:spPr>
          <a:xfrm>
            <a:off x="349886" y="3216565"/>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smtClean="0"/>
              <a:t>0	1	0	0	0	1	0	0	0	0	0	0	1	0	0	0	0	1	</a:t>
            </a:r>
          </a:p>
        </p:txBody>
      </p:sp>
      <p:sp>
        <p:nvSpPr>
          <p:cNvPr id="41" name="TextBox 40"/>
          <p:cNvSpPr txBox="1"/>
          <p:nvPr/>
        </p:nvSpPr>
        <p:spPr>
          <a:xfrm rot="5400000">
            <a:off x="4296488" y="2613459"/>
            <a:ext cx="415498" cy="369332"/>
          </a:xfrm>
          <a:prstGeom prst="rect">
            <a:avLst/>
          </a:prstGeom>
          <a:noFill/>
        </p:spPr>
        <p:txBody>
          <a:bodyPr wrap="none" rtlCol="0" anchor="ctr">
            <a:spAutoFit/>
          </a:bodyPr>
          <a:lstStyle/>
          <a:p>
            <a:pPr algn="ctr"/>
            <a:r>
              <a:rPr lang="en-US" dirty="0" smtClean="0"/>
              <a:t>…</a:t>
            </a:r>
            <a:endParaRPr lang="en-US" dirty="0"/>
          </a:p>
        </p:txBody>
      </p:sp>
      <p:sp>
        <p:nvSpPr>
          <p:cNvPr id="61" name="TextBox 60"/>
          <p:cNvSpPr txBox="1"/>
          <p:nvPr/>
        </p:nvSpPr>
        <p:spPr>
          <a:xfrm>
            <a:off x="-38877" y="2082070"/>
            <a:ext cx="448210" cy="1384995"/>
          </a:xfrm>
          <a:prstGeom prst="rect">
            <a:avLst/>
          </a:prstGeom>
          <a:noFill/>
        </p:spPr>
        <p:txBody>
          <a:bodyPr wrap="none" rtlCol="0">
            <a:spAutoFit/>
          </a:bodyPr>
          <a:lstStyle/>
          <a:p>
            <a:r>
              <a:rPr lang="en-US" sz="1200" b="1" i="1" dirty="0" smtClean="0">
                <a:solidFill>
                  <a:schemeClr val="accent3"/>
                </a:solidFill>
              </a:rPr>
              <a:t>S1</a:t>
            </a:r>
          </a:p>
          <a:p>
            <a:r>
              <a:rPr lang="en-US" sz="1200" b="1" i="1" dirty="0" smtClean="0">
                <a:solidFill>
                  <a:schemeClr val="accent3"/>
                </a:solidFill>
              </a:rPr>
              <a:t>S2</a:t>
            </a:r>
          </a:p>
          <a:p>
            <a:r>
              <a:rPr lang="en-US" sz="1200" b="1" i="1" dirty="0">
                <a:solidFill>
                  <a:schemeClr val="accent3"/>
                </a:solidFill>
              </a:rPr>
              <a:t>.</a:t>
            </a:r>
            <a:endParaRPr lang="en-US" sz="1200" b="1" i="1" dirty="0" smtClean="0">
              <a:solidFill>
                <a:schemeClr val="accent3"/>
              </a:solidFill>
            </a:endParaRPr>
          </a:p>
          <a:p>
            <a:r>
              <a:rPr lang="en-US" sz="1200" b="1" i="1" dirty="0" smtClean="0">
                <a:solidFill>
                  <a:schemeClr val="accent3"/>
                </a:solidFill>
              </a:rPr>
              <a:t>.</a:t>
            </a:r>
          </a:p>
          <a:p>
            <a:r>
              <a:rPr lang="en-US" sz="1200" b="1" i="1" dirty="0" smtClean="0">
                <a:solidFill>
                  <a:schemeClr val="accent3"/>
                </a:solidFill>
              </a:rPr>
              <a:t>.</a:t>
            </a:r>
          </a:p>
          <a:p>
            <a:r>
              <a:rPr lang="en-US" sz="1200" b="1" i="1" dirty="0" smtClean="0">
                <a:solidFill>
                  <a:schemeClr val="accent3"/>
                </a:solidFill>
              </a:rPr>
              <a:t>S10</a:t>
            </a:r>
            <a:endParaRPr lang="en-US" sz="1200" b="1" i="1" dirty="0">
              <a:solidFill>
                <a:schemeClr val="accent3"/>
              </a:solidFill>
            </a:endParaRPr>
          </a:p>
          <a:p>
            <a:r>
              <a:rPr lang="en-US" sz="1200" b="1" i="1" dirty="0" smtClean="0">
                <a:solidFill>
                  <a:schemeClr val="accent3"/>
                </a:solidFill>
              </a:rPr>
              <a:t>S11</a:t>
            </a:r>
            <a:endParaRPr lang="en-US" sz="1200" b="1" i="1" dirty="0">
              <a:solidFill>
                <a:schemeClr val="accent3"/>
              </a:solidFill>
            </a:endParaRPr>
          </a:p>
        </p:txBody>
      </p:sp>
      <p:sp>
        <p:nvSpPr>
          <p:cNvPr id="21" name="Round Single Corner Rectangle 20"/>
          <p:cNvSpPr/>
          <p:nvPr/>
        </p:nvSpPr>
        <p:spPr>
          <a:xfrm>
            <a:off x="349886" y="5023658"/>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1</a:t>
            </a:r>
            <a:r>
              <a:rPr lang="en-US" sz="1000" dirty="0" smtClean="0"/>
              <a:t>	1	1	0	0	1	0	0	1	0	1	1	1	1	1	0	0	1	</a:t>
            </a:r>
          </a:p>
        </p:txBody>
      </p:sp>
      <p:sp>
        <p:nvSpPr>
          <p:cNvPr id="2" name="Oval 1"/>
          <p:cNvSpPr/>
          <p:nvPr/>
        </p:nvSpPr>
        <p:spPr>
          <a:xfrm>
            <a:off x="824595" y="4796202"/>
            <a:ext cx="995201"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Oval 24"/>
          <p:cNvSpPr/>
          <p:nvPr/>
        </p:nvSpPr>
        <p:spPr>
          <a:xfrm>
            <a:off x="5374835" y="4796202"/>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Down Arrow 13"/>
          <p:cNvSpPr/>
          <p:nvPr/>
        </p:nvSpPr>
        <p:spPr>
          <a:xfrm>
            <a:off x="4246190" y="3954776"/>
            <a:ext cx="442713" cy="55639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58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2" name="Picture 1" descr="epi1Hi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Tree>
    <p:extLst>
      <p:ext uri="{BB962C8B-B14F-4D97-AF65-F5344CB8AC3E}">
        <p14:creationId xmlns:p14="http://schemas.microsoft.com/office/powerpoint/2010/main" val="1613392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Epi</a:t>
            </a:r>
            <a:r>
              <a:rPr lang="en-US" dirty="0" smtClean="0"/>
              <a:t>-genome hotspots</a:t>
            </a:r>
            <a:endParaRPr lang="en-US" dirty="0"/>
          </a:p>
        </p:txBody>
      </p:sp>
      <p:sp>
        <p:nvSpPr>
          <p:cNvPr id="72" name="TextBox 71"/>
          <p:cNvSpPr txBox="1"/>
          <p:nvPr/>
        </p:nvSpPr>
        <p:spPr>
          <a:xfrm>
            <a:off x="3754509" y="1477035"/>
            <a:ext cx="636487" cy="276999"/>
          </a:xfrm>
          <a:prstGeom prst="rect">
            <a:avLst/>
          </a:prstGeom>
          <a:noFill/>
        </p:spPr>
        <p:txBody>
          <a:bodyPr wrap="none" rtlCol="0">
            <a:spAutoFit/>
          </a:bodyPr>
          <a:lstStyle/>
          <a:p>
            <a:r>
              <a:rPr lang="en-US" sz="1200" b="1" dirty="0" smtClean="0">
                <a:solidFill>
                  <a:srgbClr val="9BBB59"/>
                </a:solidFill>
              </a:rPr>
              <a:t>Mark 1</a:t>
            </a:r>
            <a:endParaRPr lang="en-US" sz="1200" b="1" dirty="0">
              <a:solidFill>
                <a:srgbClr val="9BBB59"/>
              </a:solidFill>
            </a:endParaRPr>
          </a:p>
        </p:txBody>
      </p:sp>
      <p:sp>
        <p:nvSpPr>
          <p:cNvPr id="21" name="Round Single Corner Rectangle 20"/>
          <p:cNvSpPr/>
          <p:nvPr/>
        </p:nvSpPr>
        <p:spPr>
          <a:xfrm>
            <a:off x="223014" y="2047820"/>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dirty="0" smtClean="0"/>
          </a:p>
        </p:txBody>
      </p:sp>
      <p:sp>
        <p:nvSpPr>
          <p:cNvPr id="2" name="Oval 1"/>
          <p:cNvSpPr/>
          <p:nvPr/>
        </p:nvSpPr>
        <p:spPr>
          <a:xfrm>
            <a:off x="697723" y="1820364"/>
            <a:ext cx="995201"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Oval 24"/>
          <p:cNvSpPr/>
          <p:nvPr/>
        </p:nvSpPr>
        <p:spPr>
          <a:xfrm>
            <a:off x="6113894" y="1820364"/>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ound Single Corner Rectangle 13"/>
          <p:cNvSpPr/>
          <p:nvPr/>
        </p:nvSpPr>
        <p:spPr>
          <a:xfrm>
            <a:off x="223014" y="3106995"/>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dirty="0" smtClean="0"/>
          </a:p>
        </p:txBody>
      </p:sp>
      <p:sp>
        <p:nvSpPr>
          <p:cNvPr id="15" name="Oval 14"/>
          <p:cNvSpPr/>
          <p:nvPr/>
        </p:nvSpPr>
        <p:spPr>
          <a:xfrm>
            <a:off x="1380847" y="2879539"/>
            <a:ext cx="995201"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Oval 15"/>
          <p:cNvSpPr/>
          <p:nvPr/>
        </p:nvSpPr>
        <p:spPr>
          <a:xfrm>
            <a:off x="3554585" y="2860585"/>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TextBox 17"/>
          <p:cNvSpPr txBox="1"/>
          <p:nvPr/>
        </p:nvSpPr>
        <p:spPr>
          <a:xfrm>
            <a:off x="3773344" y="2413770"/>
            <a:ext cx="636487" cy="276999"/>
          </a:xfrm>
          <a:prstGeom prst="rect">
            <a:avLst/>
          </a:prstGeom>
          <a:noFill/>
        </p:spPr>
        <p:txBody>
          <a:bodyPr wrap="none" rtlCol="0">
            <a:spAutoFit/>
          </a:bodyPr>
          <a:lstStyle/>
          <a:p>
            <a:r>
              <a:rPr lang="en-US" sz="1200" b="1" dirty="0" smtClean="0">
                <a:solidFill>
                  <a:srgbClr val="9BBB59"/>
                </a:solidFill>
              </a:rPr>
              <a:t>Mark 2</a:t>
            </a:r>
            <a:endParaRPr lang="en-US" sz="1200" b="1" dirty="0">
              <a:solidFill>
                <a:srgbClr val="9BBB59"/>
              </a:solidFill>
            </a:endParaRPr>
          </a:p>
        </p:txBody>
      </p:sp>
      <p:sp>
        <p:nvSpPr>
          <p:cNvPr id="19" name="TextBox 18"/>
          <p:cNvSpPr txBox="1"/>
          <p:nvPr/>
        </p:nvSpPr>
        <p:spPr>
          <a:xfrm rot="5400000">
            <a:off x="4046784" y="3335336"/>
            <a:ext cx="344039" cy="369332"/>
          </a:xfrm>
          <a:prstGeom prst="rect">
            <a:avLst/>
          </a:prstGeom>
          <a:noFill/>
        </p:spPr>
        <p:txBody>
          <a:bodyPr wrap="none" rtlCol="0" anchor="ctr">
            <a:spAutoFit/>
          </a:bodyPr>
          <a:lstStyle/>
          <a:p>
            <a:pPr algn="ctr"/>
            <a:r>
              <a:rPr lang="en-US" dirty="0" smtClean="0">
                <a:solidFill>
                  <a:srgbClr val="9BBB59"/>
                </a:solidFill>
              </a:rPr>
              <a:t>…</a:t>
            </a:r>
            <a:endParaRPr lang="en-US" dirty="0">
              <a:solidFill>
                <a:srgbClr val="9BBB59"/>
              </a:solidFill>
            </a:endParaRPr>
          </a:p>
        </p:txBody>
      </p:sp>
      <p:sp>
        <p:nvSpPr>
          <p:cNvPr id="20" name="TextBox 19"/>
          <p:cNvSpPr txBox="1"/>
          <p:nvPr/>
        </p:nvSpPr>
        <p:spPr>
          <a:xfrm>
            <a:off x="3790523" y="3745125"/>
            <a:ext cx="636487" cy="276999"/>
          </a:xfrm>
          <a:prstGeom prst="rect">
            <a:avLst/>
          </a:prstGeom>
          <a:noFill/>
        </p:spPr>
        <p:txBody>
          <a:bodyPr wrap="none" rtlCol="0">
            <a:spAutoFit/>
          </a:bodyPr>
          <a:lstStyle/>
          <a:p>
            <a:r>
              <a:rPr lang="en-US" sz="1200" b="1" dirty="0" smtClean="0">
                <a:solidFill>
                  <a:srgbClr val="9BBB59"/>
                </a:solidFill>
              </a:rPr>
              <a:t>Mark 4</a:t>
            </a:r>
            <a:endParaRPr lang="en-US" sz="1200" b="1" dirty="0">
              <a:solidFill>
                <a:srgbClr val="9BBB59"/>
              </a:solidFill>
            </a:endParaRPr>
          </a:p>
        </p:txBody>
      </p:sp>
      <p:sp>
        <p:nvSpPr>
          <p:cNvPr id="22" name="Round Single Corner Rectangle 21"/>
          <p:cNvSpPr/>
          <p:nvPr/>
        </p:nvSpPr>
        <p:spPr>
          <a:xfrm>
            <a:off x="231409" y="5467603"/>
            <a:ext cx="8794114" cy="15596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dirty="0" smtClean="0"/>
          </a:p>
        </p:txBody>
      </p:sp>
      <p:sp>
        <p:nvSpPr>
          <p:cNvPr id="26" name="Oval 25"/>
          <p:cNvSpPr/>
          <p:nvPr/>
        </p:nvSpPr>
        <p:spPr>
          <a:xfrm>
            <a:off x="706118" y="5240147"/>
            <a:ext cx="1678325"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Oval 26"/>
          <p:cNvSpPr/>
          <p:nvPr/>
        </p:nvSpPr>
        <p:spPr>
          <a:xfrm>
            <a:off x="3562980" y="5221193"/>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 name="Oval 27"/>
          <p:cNvSpPr/>
          <p:nvPr/>
        </p:nvSpPr>
        <p:spPr>
          <a:xfrm>
            <a:off x="6122289" y="5221193"/>
            <a:ext cx="1904348" cy="24641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Down Arrow 28"/>
          <p:cNvSpPr/>
          <p:nvPr/>
        </p:nvSpPr>
        <p:spPr>
          <a:xfrm>
            <a:off x="3967118" y="4329798"/>
            <a:ext cx="442713" cy="55639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400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2" name="Picture 1" descr="epiHotsp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510"/>
            <a:ext cx="9144000" cy="6096000"/>
          </a:xfrm>
          <a:prstGeom prst="rect">
            <a:avLst/>
          </a:prstGeom>
        </p:spPr>
      </p:pic>
    </p:spTree>
    <p:extLst>
      <p:ext uri="{BB962C8B-B14F-4D97-AF65-F5344CB8AC3E}">
        <p14:creationId xmlns:p14="http://schemas.microsoft.com/office/powerpoint/2010/main" val="300793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Approach 2: gene specific</a:t>
            </a:r>
            <a:endParaRPr lang="en-US" dirty="0"/>
          </a:p>
        </p:txBody>
      </p:sp>
      <p:cxnSp>
        <p:nvCxnSpPr>
          <p:cNvPr id="7" name="Straight Connector 6"/>
          <p:cNvCxnSpPr>
            <a:cxnSpLocks noChangeShapeType="1"/>
          </p:cNvCxnSpPr>
          <p:nvPr/>
        </p:nvCxnSpPr>
        <p:spPr bwMode="auto">
          <a:xfrm>
            <a:off x="202057" y="2321543"/>
            <a:ext cx="8737828" cy="0"/>
          </a:xfrm>
          <a:prstGeom prst="line">
            <a:avLst/>
          </a:prstGeom>
          <a:ln>
            <a:headEnd/>
            <a:tailEnd/>
          </a:ln>
        </p:spPr>
        <p:style>
          <a:lnRef idx="2">
            <a:schemeClr val="accent2"/>
          </a:lnRef>
          <a:fillRef idx="0">
            <a:schemeClr val="accent2"/>
          </a:fillRef>
          <a:effectRef idx="1">
            <a:schemeClr val="accent2"/>
          </a:effectRef>
          <a:fontRef idx="minor">
            <a:schemeClr val="tx1"/>
          </a:fontRef>
        </p:style>
      </p:cxnSp>
      <p:sp>
        <p:nvSpPr>
          <p:cNvPr id="8" name="Right Arrow 7"/>
          <p:cNvSpPr/>
          <p:nvPr/>
        </p:nvSpPr>
        <p:spPr bwMode="auto">
          <a:xfrm>
            <a:off x="973171" y="2088201"/>
            <a:ext cx="1731886" cy="439959"/>
          </a:xfrm>
          <a:prstGeom prst="rightArrow">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dirty="0" smtClean="0"/>
              <a:t>Promoter</a:t>
            </a:r>
            <a:endParaRPr lang="en-US" sz="1400" dirty="0"/>
          </a:p>
        </p:txBody>
      </p:sp>
      <p:sp>
        <p:nvSpPr>
          <p:cNvPr id="9" name="Pentagon 8"/>
          <p:cNvSpPr/>
          <p:nvPr/>
        </p:nvSpPr>
        <p:spPr bwMode="auto">
          <a:xfrm>
            <a:off x="3021342" y="2196101"/>
            <a:ext cx="1367080"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400" dirty="0" smtClean="0"/>
              <a:t>EXON</a:t>
            </a:r>
            <a:endParaRPr lang="en-US" sz="1400" dirty="0"/>
          </a:p>
        </p:txBody>
      </p:sp>
      <p:sp>
        <p:nvSpPr>
          <p:cNvPr id="10" name="Isosceles Triangle 9"/>
          <p:cNvSpPr/>
          <p:nvPr/>
        </p:nvSpPr>
        <p:spPr>
          <a:xfrm rot="5400000">
            <a:off x="502766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Isosceles Triangle 10"/>
          <p:cNvSpPr/>
          <p:nvPr/>
        </p:nvSpPr>
        <p:spPr>
          <a:xfrm rot="5400000">
            <a:off x="6770967"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rot="5400000">
            <a:off x="715034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Isosceles Triangle 12"/>
          <p:cNvSpPr/>
          <p:nvPr/>
        </p:nvSpPr>
        <p:spPr>
          <a:xfrm rot="5400000">
            <a:off x="750067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Isosceles Triangle 13"/>
          <p:cNvSpPr/>
          <p:nvPr/>
        </p:nvSpPr>
        <p:spPr>
          <a:xfrm rot="5400000">
            <a:off x="468035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Pentagon 14"/>
          <p:cNvSpPr/>
          <p:nvPr/>
        </p:nvSpPr>
        <p:spPr bwMode="auto">
          <a:xfrm>
            <a:off x="5420597" y="2196101"/>
            <a:ext cx="1036906"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400" dirty="0" smtClean="0"/>
              <a:t>EXON</a:t>
            </a:r>
            <a:endParaRPr lang="en-US" sz="1400" dirty="0"/>
          </a:p>
        </p:txBody>
      </p:sp>
      <p:sp>
        <p:nvSpPr>
          <p:cNvPr id="16" name="Isosceles Triangle 15"/>
          <p:cNvSpPr/>
          <p:nvPr/>
        </p:nvSpPr>
        <p:spPr>
          <a:xfrm rot="5400000">
            <a:off x="7818002" y="2239078"/>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Oval 16"/>
          <p:cNvSpPr/>
          <p:nvPr/>
        </p:nvSpPr>
        <p:spPr>
          <a:xfrm>
            <a:off x="3834912" y="2002308"/>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8" name="Oval 17"/>
          <p:cNvSpPr/>
          <p:nvPr/>
        </p:nvSpPr>
        <p:spPr>
          <a:xfrm>
            <a:off x="1043089" y="2002308"/>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9" name="Oval 18"/>
          <p:cNvSpPr/>
          <p:nvPr/>
        </p:nvSpPr>
        <p:spPr>
          <a:xfrm>
            <a:off x="7097205" y="200723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20" name="TextBox 19"/>
          <p:cNvSpPr txBox="1"/>
          <p:nvPr/>
        </p:nvSpPr>
        <p:spPr>
          <a:xfrm>
            <a:off x="1661498" y="3374782"/>
            <a:ext cx="1684739" cy="369332"/>
          </a:xfrm>
          <a:prstGeom prst="rect">
            <a:avLst/>
          </a:prstGeom>
          <a:noFill/>
        </p:spPr>
        <p:txBody>
          <a:bodyPr wrap="none" rtlCol="0">
            <a:spAutoFit/>
          </a:bodyPr>
          <a:lstStyle/>
          <a:p>
            <a:r>
              <a:rPr lang="en-US" dirty="0" smtClean="0"/>
              <a:t>RNA abundance</a:t>
            </a:r>
          </a:p>
        </p:txBody>
      </p:sp>
      <p:sp>
        <p:nvSpPr>
          <p:cNvPr id="21" name="TextBox 20"/>
          <p:cNvSpPr txBox="1"/>
          <p:nvPr/>
        </p:nvSpPr>
        <p:spPr>
          <a:xfrm>
            <a:off x="4756816" y="3337388"/>
            <a:ext cx="3664284" cy="369332"/>
          </a:xfrm>
          <a:prstGeom prst="rect">
            <a:avLst/>
          </a:prstGeom>
          <a:noFill/>
        </p:spPr>
        <p:txBody>
          <a:bodyPr wrap="none" rtlCol="0">
            <a:spAutoFit/>
          </a:bodyPr>
          <a:lstStyle/>
          <a:p>
            <a:r>
              <a:rPr lang="en-US" b="1" dirty="0" smtClean="0">
                <a:solidFill>
                  <a:srgbClr val="FF0000"/>
                </a:solidFill>
              </a:rPr>
              <a:t>Intensity of the peak in the hotspots</a:t>
            </a:r>
          </a:p>
        </p:txBody>
      </p:sp>
      <p:cxnSp>
        <p:nvCxnSpPr>
          <p:cNvPr id="23" name="Straight Arrow Connector 22"/>
          <p:cNvCxnSpPr/>
          <p:nvPr/>
        </p:nvCxnSpPr>
        <p:spPr>
          <a:xfrm>
            <a:off x="3635304" y="3568221"/>
            <a:ext cx="767944" cy="9694"/>
          </a:xfrm>
          <a:prstGeom prst="straightConnector1">
            <a:avLst/>
          </a:prstGeom>
          <a:ln w="76200" cmpd="sng">
            <a:tailEnd type="arrow"/>
          </a:ln>
        </p:spPr>
        <p:style>
          <a:lnRef idx="2">
            <a:schemeClr val="accent4"/>
          </a:lnRef>
          <a:fillRef idx="0">
            <a:schemeClr val="accent4"/>
          </a:fillRef>
          <a:effectRef idx="1">
            <a:schemeClr val="accent4"/>
          </a:effectRef>
          <a:fontRef idx="minor">
            <a:schemeClr val="tx1"/>
          </a:fontRef>
        </p:style>
      </p:cxnSp>
      <p:sp>
        <p:nvSpPr>
          <p:cNvPr id="25" name="TextBox 24"/>
          <p:cNvSpPr txBox="1"/>
          <p:nvPr/>
        </p:nvSpPr>
        <p:spPr>
          <a:xfrm>
            <a:off x="1672938" y="4539766"/>
            <a:ext cx="5200300" cy="923330"/>
          </a:xfrm>
          <a:prstGeom prst="rect">
            <a:avLst/>
          </a:prstGeom>
          <a:noFill/>
        </p:spPr>
        <p:txBody>
          <a:bodyPr wrap="square" rtlCol="0">
            <a:spAutoFit/>
          </a:bodyPr>
          <a:lstStyle/>
          <a:p>
            <a:r>
              <a:rPr lang="en-US" dirty="0" smtClean="0"/>
              <a:t>Models:</a:t>
            </a:r>
          </a:p>
          <a:p>
            <a:r>
              <a:rPr lang="en-US" dirty="0" smtClean="0"/>
              <a:t>Single correlation: </a:t>
            </a:r>
            <a:r>
              <a:rPr lang="en-US" dirty="0"/>
              <a:t>P</a:t>
            </a:r>
            <a:r>
              <a:rPr lang="en-US" dirty="0" smtClean="0"/>
              <a:t>earson’s and linear regression</a:t>
            </a:r>
          </a:p>
          <a:p>
            <a:r>
              <a:rPr lang="en-US" dirty="0" smtClean="0"/>
              <a:t>Pair correlation: Each pair with interactive term</a:t>
            </a:r>
          </a:p>
        </p:txBody>
      </p:sp>
    </p:spTree>
    <p:extLst>
      <p:ext uri="{BB962C8B-B14F-4D97-AF65-F5344CB8AC3E}">
        <p14:creationId xmlns:p14="http://schemas.microsoft.com/office/powerpoint/2010/main" val="1779308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enereg_science.pdf"/>
          <p:cNvPicPr>
            <a:picLocks noGrp="1" noChangeAspect="1"/>
          </p:cNvPicPr>
          <p:nvPr>
            <p:ph idx="1"/>
          </p:nvPr>
        </p:nvPicPr>
        <p:blipFill>
          <a:blip r:embed="rId3"/>
          <a:srcRect t="1115" b="1115"/>
          <a:stretch>
            <a:fillRect/>
          </a:stretch>
        </p:blipFill>
        <p:spPr>
          <a:xfrm>
            <a:off x="1378143" y="1623125"/>
            <a:ext cx="6656191" cy="3660649"/>
          </a:xfrm>
          <a:prstGeom prst="rect">
            <a:avLst/>
          </a:prstGeom>
        </p:spPr>
      </p:pic>
      <p:sp>
        <p:nvSpPr>
          <p:cNvPr id="5" name="Title 1"/>
          <p:cNvSpPr txBox="1">
            <a:spLocks/>
          </p:cNvSpPr>
          <p:nvPr/>
        </p:nvSpPr>
        <p:spPr>
          <a:xfrm>
            <a:off x="766693" y="272042"/>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Epigenetic, transcriptional, and post-transcriptional regulation</a:t>
            </a:r>
            <a:endParaRPr lang="en-US" dirty="0"/>
          </a:p>
        </p:txBody>
      </p:sp>
      <p:pic>
        <p:nvPicPr>
          <p:cNvPr id="6"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8550" t="65965" r="-18550" b="14114"/>
          <a:stretch/>
        </p:blipFill>
        <p:spPr>
          <a:xfrm>
            <a:off x="389341" y="5487369"/>
            <a:ext cx="8229600" cy="901634"/>
          </a:xfrm>
          <a:prstGeom prst="rect">
            <a:avLst/>
          </a:prstGeom>
        </p:spPr>
      </p:pic>
      <p:pic>
        <p:nvPicPr>
          <p:cNvPr id="7"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3723" r="40896" b="71522"/>
          <a:stretch/>
        </p:blipFill>
        <p:spPr>
          <a:xfrm>
            <a:off x="2743442" y="4334188"/>
            <a:ext cx="2437197" cy="1153181"/>
          </a:xfrm>
          <a:prstGeom prst="rect">
            <a:avLst/>
          </a:prstGeom>
        </p:spPr>
      </p:pic>
    </p:spTree>
    <p:extLst>
      <p:ext uri="{BB962C8B-B14F-4D97-AF65-F5344CB8AC3E}">
        <p14:creationId xmlns:p14="http://schemas.microsoft.com/office/powerpoint/2010/main" val="34043762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2" name="Picture 1" descr="map.mmar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255" y="0"/>
            <a:ext cx="6400800" cy="6400800"/>
          </a:xfrm>
          <a:prstGeom prst="rect">
            <a:avLst/>
          </a:prstGeom>
        </p:spPr>
      </p:pic>
      <p:sp>
        <p:nvSpPr>
          <p:cNvPr id="3" name="TextBox 2"/>
          <p:cNvSpPr txBox="1"/>
          <p:nvPr/>
        </p:nvSpPr>
        <p:spPr>
          <a:xfrm>
            <a:off x="4867139" y="3162117"/>
            <a:ext cx="4044584" cy="369332"/>
          </a:xfrm>
          <a:prstGeom prst="rect">
            <a:avLst/>
          </a:prstGeom>
          <a:noFill/>
        </p:spPr>
        <p:txBody>
          <a:bodyPr wrap="none" rtlCol="0">
            <a:spAutoFit/>
          </a:bodyPr>
          <a:lstStyle/>
          <a:p>
            <a:r>
              <a:rPr lang="en-US" i="1" dirty="0" smtClean="0">
                <a:solidFill>
                  <a:srgbClr val="FF0000"/>
                </a:solidFill>
              </a:rPr>
              <a:t>A starting point for studying interaction?</a:t>
            </a:r>
            <a:endParaRPr lang="en-US" i="1" dirty="0">
              <a:solidFill>
                <a:srgbClr val="FF0000"/>
              </a:solidFill>
            </a:endParaRPr>
          </a:p>
        </p:txBody>
      </p:sp>
    </p:spTree>
    <p:extLst>
      <p:ext uri="{BB962C8B-B14F-4D97-AF65-F5344CB8AC3E}">
        <p14:creationId xmlns:p14="http://schemas.microsoft.com/office/powerpoint/2010/main" val="391532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Positions of </a:t>
            </a:r>
            <a:r>
              <a:rPr lang="en-US" i="1" dirty="0" err="1" smtClean="0"/>
              <a:t>cis</a:t>
            </a:r>
            <a:r>
              <a:rPr lang="en-US" dirty="0" smtClean="0"/>
              <a:t> and </a:t>
            </a:r>
            <a:r>
              <a:rPr lang="en-US" i="1" dirty="0" smtClean="0"/>
              <a:t>trans</a:t>
            </a:r>
            <a:r>
              <a:rPr lang="en-US" dirty="0" smtClean="0"/>
              <a:t>-</a:t>
            </a:r>
            <a:r>
              <a:rPr lang="en-US" dirty="0" err="1" smtClean="0"/>
              <a:t>eQTLs</a:t>
            </a:r>
            <a:endParaRPr lang="en-US" dirty="0"/>
          </a:p>
        </p:txBody>
      </p:sp>
      <p:pic>
        <p:nvPicPr>
          <p:cNvPr id="6" name="Picture 5" descr="Screen Shot 2014-03-04 at 7.12.03 AM.png"/>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476" t="1412"/>
          <a:stretch/>
        </p:blipFill>
        <p:spPr>
          <a:xfrm>
            <a:off x="2088352" y="1300278"/>
            <a:ext cx="4482133" cy="5036517"/>
          </a:xfrm>
          <a:prstGeom prst="rect">
            <a:avLst/>
          </a:prstGeom>
        </p:spPr>
      </p:pic>
      <p:sp>
        <p:nvSpPr>
          <p:cNvPr id="3" name="TextBox 2"/>
          <p:cNvSpPr txBox="1"/>
          <p:nvPr/>
        </p:nvSpPr>
        <p:spPr>
          <a:xfrm>
            <a:off x="383575" y="6353841"/>
            <a:ext cx="6680848" cy="523220"/>
          </a:xfrm>
          <a:prstGeom prst="rect">
            <a:avLst/>
          </a:prstGeom>
          <a:noFill/>
        </p:spPr>
        <p:txBody>
          <a:bodyPr wrap="none" rtlCol="0">
            <a:spAutoFit/>
          </a:bodyPr>
          <a:lstStyle/>
          <a:p>
            <a:r>
              <a:rPr lang="en-US" sz="1400" dirty="0" smtClean="0"/>
              <a:t>Systematic identification of trans </a:t>
            </a:r>
            <a:r>
              <a:rPr lang="en-US" sz="1400" dirty="0" err="1" smtClean="0"/>
              <a:t>eQTLs</a:t>
            </a:r>
            <a:r>
              <a:rPr lang="en-US" sz="1400" dirty="0" smtClean="0"/>
              <a:t> as putative drivers of known disease associations</a:t>
            </a:r>
          </a:p>
          <a:p>
            <a:r>
              <a:rPr lang="en-US" sz="1400" dirty="0" smtClean="0"/>
              <a:t>2013 Nature Genetics</a:t>
            </a:r>
            <a:endParaRPr lang="en-US" sz="1400" dirty="0"/>
          </a:p>
        </p:txBody>
      </p:sp>
    </p:spTree>
    <p:extLst>
      <p:ext uri="{BB962C8B-B14F-4D97-AF65-F5344CB8AC3E}">
        <p14:creationId xmlns:p14="http://schemas.microsoft.com/office/powerpoint/2010/main" val="41153908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ffectSingle(es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229" y="1284995"/>
            <a:ext cx="5573005" cy="5573005"/>
          </a:xfrm>
          <a:prstGeom prst="rect">
            <a:avLst/>
          </a:prstGeom>
        </p:spPr>
      </p:pic>
      <p:sp>
        <p:nvSpPr>
          <p:cNvPr id="7" name="Title 6"/>
          <p:cNvSpPr>
            <a:spLocks noGrp="1"/>
          </p:cNvSpPr>
          <p:nvPr>
            <p:ph type="title"/>
          </p:nvPr>
        </p:nvSpPr>
        <p:spPr/>
        <p:txBody>
          <a:bodyPr/>
          <a:lstStyle/>
          <a:p>
            <a:r>
              <a:rPr lang="en-US" dirty="0" smtClean="0"/>
              <a:t>Pearson’s correlation</a:t>
            </a:r>
            <a:endParaRPr lang="en-US" dirty="0"/>
          </a:p>
        </p:txBody>
      </p:sp>
    </p:spTree>
    <p:extLst>
      <p:ext uri="{BB962C8B-B14F-4D97-AF65-F5344CB8AC3E}">
        <p14:creationId xmlns:p14="http://schemas.microsoft.com/office/powerpoint/2010/main" val="880623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Enhancer</a:t>
            </a:r>
            <a:endParaRPr lang="en-US" dirty="0"/>
          </a:p>
        </p:txBody>
      </p:sp>
      <p:sp>
        <p:nvSpPr>
          <p:cNvPr id="3" name="Rectangle 2"/>
          <p:cNvSpPr/>
          <p:nvPr/>
        </p:nvSpPr>
        <p:spPr>
          <a:xfrm>
            <a:off x="3923065" y="5740232"/>
            <a:ext cx="4572000" cy="923330"/>
          </a:xfrm>
          <a:prstGeom prst="rect">
            <a:avLst/>
          </a:prstGeom>
        </p:spPr>
        <p:txBody>
          <a:bodyPr>
            <a:spAutoFit/>
          </a:bodyPr>
          <a:lstStyle/>
          <a:p>
            <a:r>
              <a:rPr lang="en-US" dirty="0"/>
              <a:t>simultaneous enrichment of H3K27ac and H3K4me1 at flanking regions and absence of </a:t>
            </a:r>
            <a:r>
              <a:rPr lang="en-US" dirty="0" smtClean="0"/>
              <a:t>H3K4me3</a:t>
            </a:r>
          </a:p>
        </p:txBody>
      </p:sp>
      <p:sp>
        <p:nvSpPr>
          <p:cNvPr id="4" name="Rectangle 3"/>
          <p:cNvSpPr/>
          <p:nvPr/>
        </p:nvSpPr>
        <p:spPr>
          <a:xfrm>
            <a:off x="2051736" y="4644078"/>
            <a:ext cx="4572000" cy="923330"/>
          </a:xfrm>
          <a:prstGeom prst="rect">
            <a:avLst/>
          </a:prstGeom>
        </p:spPr>
        <p:txBody>
          <a:bodyPr>
            <a:spAutoFit/>
          </a:bodyPr>
          <a:lstStyle/>
          <a:p>
            <a:r>
              <a:rPr lang="en-US" dirty="0"/>
              <a:t>Typical of enhancers, identified elements were generally located within 1-200 kb away from the nearest transcription start site</a:t>
            </a:r>
          </a:p>
        </p:txBody>
      </p:sp>
      <p:sp>
        <p:nvSpPr>
          <p:cNvPr id="5" name="Rectangle 4"/>
          <p:cNvSpPr/>
          <p:nvPr/>
        </p:nvSpPr>
        <p:spPr>
          <a:xfrm>
            <a:off x="3923065" y="2851787"/>
            <a:ext cx="4572000" cy="923330"/>
          </a:xfrm>
          <a:prstGeom prst="rect">
            <a:avLst/>
          </a:prstGeom>
        </p:spPr>
        <p:txBody>
          <a:bodyPr>
            <a:spAutoFit/>
          </a:bodyPr>
          <a:lstStyle/>
          <a:p>
            <a:r>
              <a:rPr lang="en-US" dirty="0"/>
              <a:t>CTCF binding, as mammalian insulators are generally understood to require CTCF to block promoter-enhancer interactions</a:t>
            </a:r>
          </a:p>
        </p:txBody>
      </p:sp>
      <p:sp>
        <p:nvSpPr>
          <p:cNvPr id="6" name="Rectangle 5"/>
          <p:cNvSpPr/>
          <p:nvPr/>
        </p:nvSpPr>
        <p:spPr>
          <a:xfrm>
            <a:off x="63560" y="3867627"/>
            <a:ext cx="8686800" cy="646331"/>
          </a:xfrm>
          <a:prstGeom prst="rect">
            <a:avLst/>
          </a:prstGeom>
        </p:spPr>
        <p:txBody>
          <a:bodyPr wrap="square">
            <a:spAutoFit/>
          </a:bodyPr>
          <a:lstStyle/>
          <a:p>
            <a:r>
              <a:rPr lang="en-US" dirty="0"/>
              <a:t> transcriptional </a:t>
            </a:r>
            <a:r>
              <a:rPr lang="en-US" dirty="0" err="1"/>
              <a:t>coactivator</a:t>
            </a:r>
            <a:r>
              <a:rPr lang="en-US" dirty="0"/>
              <a:t> protein p300 (Tables S2–S4) as p300 is known to localize at enhancers</a:t>
            </a:r>
          </a:p>
        </p:txBody>
      </p:sp>
      <p:sp>
        <p:nvSpPr>
          <p:cNvPr id="7" name="Rectangle 6"/>
          <p:cNvSpPr/>
          <p:nvPr/>
        </p:nvSpPr>
        <p:spPr>
          <a:xfrm>
            <a:off x="63560" y="0"/>
            <a:ext cx="7562053" cy="2862323"/>
          </a:xfrm>
          <a:prstGeom prst="rect">
            <a:avLst/>
          </a:prstGeom>
        </p:spPr>
        <p:txBody>
          <a:bodyPr wrap="square">
            <a:spAutoFit/>
          </a:bodyPr>
          <a:lstStyle/>
          <a:p>
            <a:r>
              <a:rPr lang="en-US" dirty="0"/>
              <a:t>Active enhancers were defined as co-localized H3K4me1 and H3K27ac peaks with no H3K27me3 peak, whereas silent enhancers were considered loci with H3K4me1 and H3K27me3 peaks but no H3K27ac peak. Loci were filtered to be located distant to TSSs (500 </a:t>
            </a:r>
            <a:r>
              <a:rPr lang="en-US" dirty="0" err="1"/>
              <a:t>bp</a:t>
            </a:r>
            <a:r>
              <a:rPr lang="en-US" dirty="0"/>
              <a:t>) and exons (200 </a:t>
            </a:r>
            <a:r>
              <a:rPr lang="en-US" dirty="0" err="1"/>
              <a:t>bp</a:t>
            </a:r>
            <a:r>
              <a:rPr lang="en-US" dirty="0"/>
              <a:t>) of protein-coding genes, multi-</a:t>
            </a:r>
            <a:r>
              <a:rPr lang="en-US" dirty="0" err="1"/>
              <a:t>exonic</a:t>
            </a:r>
            <a:r>
              <a:rPr lang="en-US" dirty="0"/>
              <a:t> noncoding genes and mRNAs (from ENSEMBL, GENCODE (v10), </a:t>
            </a:r>
            <a:r>
              <a:rPr lang="en-US" dirty="0" err="1"/>
              <a:t>RefSeq</a:t>
            </a:r>
            <a:r>
              <a:rPr lang="en-US" dirty="0"/>
              <a:t> and UCSC, downloaded January 12, 2012), and other </a:t>
            </a:r>
            <a:r>
              <a:rPr lang="en-US" dirty="0" err="1"/>
              <a:t>lncRNAs</a:t>
            </a:r>
            <a:r>
              <a:rPr lang="en-US" dirty="0"/>
              <a:t> from a gene-centric set derived from literature40 as well as manually annotated sense-antisense pairs (coding-noncoding and noncoding-noncoding sense-antisense pairs) with 5′ expressed sequence tag (EST) and complementary DNA support, and 5′ ESTs with no locus with protein-coding capacity. </a:t>
            </a:r>
          </a:p>
        </p:txBody>
      </p:sp>
    </p:spTree>
    <p:extLst>
      <p:ext uri="{BB962C8B-B14F-4D97-AF65-F5344CB8AC3E}">
        <p14:creationId xmlns:p14="http://schemas.microsoft.com/office/powerpoint/2010/main" val="3642028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536300" y="2967335"/>
            <a:ext cx="8071440" cy="707886"/>
          </a:xfrm>
          <a:prstGeom prst="rect">
            <a:avLst/>
          </a:prstGeom>
          <a:noFill/>
        </p:spPr>
        <p:txBody>
          <a:bodyPr wrap="none" lIns="91440" tIns="45720" rIns="91440" bIns="45720">
            <a:spAutoFit/>
          </a:bodyPr>
          <a:lstStyle/>
          <a:p>
            <a:pPr algn="ctr"/>
            <a:r>
              <a:rPr lang="en-US" sz="2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Select interesting interaction terms and plot the interaction effects graphs</a:t>
            </a:r>
          </a:p>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Create nice graphs</a:t>
            </a:r>
            <a:endParaRPr lang="en-US"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86470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ENCODE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59606866"/>
              </p:ext>
            </p:extLst>
          </p:nvPr>
        </p:nvGraphicFramePr>
        <p:xfrm>
          <a:off x="176031" y="1976638"/>
          <a:ext cx="8804514" cy="4503506"/>
        </p:xfrm>
        <a:graphic>
          <a:graphicData uri="http://schemas.openxmlformats.org/drawingml/2006/table">
            <a:tbl>
              <a:tblPr firstRow="1" bandRow="1">
                <a:tableStyleId>{3B4B98B0-60AC-42C2-AFA5-B58CD77FA1E5}</a:tableStyleId>
              </a:tblPr>
              <a:tblGrid>
                <a:gridCol w="1371529"/>
                <a:gridCol w="1061855"/>
                <a:gridCol w="6371130"/>
              </a:tblGrid>
              <a:tr h="342987">
                <a:tc>
                  <a:txBody>
                    <a:bodyPr/>
                    <a:lstStyle/>
                    <a:p>
                      <a:endParaRPr lang="en-US" b="1" dirty="0"/>
                    </a:p>
                  </a:txBody>
                  <a:tcPr/>
                </a:tc>
                <a:tc>
                  <a:txBody>
                    <a:bodyPr/>
                    <a:lstStyle/>
                    <a:p>
                      <a:r>
                        <a:rPr lang="en-US" sz="1200" dirty="0" smtClean="0">
                          <a:solidFill>
                            <a:schemeClr val="accent6"/>
                          </a:solidFill>
                        </a:rPr>
                        <a:t>RNA</a:t>
                      </a:r>
                      <a:endParaRPr lang="en-US" sz="1200" dirty="0">
                        <a:solidFill>
                          <a:schemeClr val="accent6"/>
                        </a:solidFill>
                      </a:endParaRPr>
                    </a:p>
                  </a:txBody>
                  <a:tcPr/>
                </a:tc>
                <a:tc>
                  <a:txBody>
                    <a:bodyPr/>
                    <a:lstStyle/>
                    <a:p>
                      <a:r>
                        <a:rPr lang="en-US" sz="1200" dirty="0" smtClean="0">
                          <a:solidFill>
                            <a:srgbClr val="9BBB59"/>
                          </a:solidFill>
                        </a:rPr>
                        <a:t>H3k4me1,</a:t>
                      </a:r>
                      <a:r>
                        <a:rPr lang="en-US" sz="1200" baseline="0" dirty="0" smtClean="0">
                          <a:solidFill>
                            <a:srgbClr val="9BBB59"/>
                          </a:solidFill>
                        </a:rPr>
                        <a:t> </a:t>
                      </a:r>
                      <a:r>
                        <a:rPr lang="en-US" sz="1200" dirty="0" smtClean="0">
                          <a:solidFill>
                            <a:srgbClr val="9BBB59"/>
                          </a:solidFill>
                        </a:rPr>
                        <a:t>H3k4me3,</a:t>
                      </a:r>
                      <a:r>
                        <a:rPr lang="en-US" sz="1200" baseline="0" dirty="0" smtClean="0">
                          <a:solidFill>
                            <a:srgbClr val="9BBB59"/>
                          </a:solidFill>
                        </a:rPr>
                        <a:t> H3k9ac, H3k9me3, </a:t>
                      </a:r>
                      <a:r>
                        <a:rPr lang="en-US" sz="1200" dirty="0" smtClean="0">
                          <a:solidFill>
                            <a:srgbClr val="9BBB59"/>
                          </a:solidFill>
                        </a:rPr>
                        <a:t>H3k27ac,</a:t>
                      </a:r>
                      <a:r>
                        <a:rPr lang="en-US" sz="1200" baseline="0" dirty="0" smtClean="0">
                          <a:solidFill>
                            <a:srgbClr val="9BBB59"/>
                          </a:solidFill>
                        </a:rPr>
                        <a:t> </a:t>
                      </a:r>
                      <a:r>
                        <a:rPr lang="en-US" sz="1200" dirty="0" smtClean="0">
                          <a:solidFill>
                            <a:srgbClr val="9BBB59"/>
                          </a:solidFill>
                        </a:rPr>
                        <a:t>H3k27me3, H3k36me3,</a:t>
                      </a:r>
                      <a:r>
                        <a:rPr lang="en-US" sz="1200" baseline="0" dirty="0" smtClean="0">
                          <a:solidFill>
                            <a:srgbClr val="9BBB59"/>
                          </a:solidFill>
                        </a:rPr>
                        <a:t> </a:t>
                      </a:r>
                      <a:r>
                        <a:rPr lang="en-US" sz="1200" dirty="0" smtClean="0">
                          <a:solidFill>
                            <a:schemeClr val="accent2"/>
                          </a:solidFill>
                        </a:rPr>
                        <a:t>CTCF,</a:t>
                      </a:r>
                      <a:r>
                        <a:rPr lang="en-US" sz="1200" baseline="0" dirty="0" smtClean="0">
                          <a:solidFill>
                            <a:schemeClr val="accent2"/>
                          </a:solidFill>
                        </a:rPr>
                        <a:t> </a:t>
                      </a:r>
                      <a:r>
                        <a:rPr lang="en-US" sz="1200" dirty="0" smtClean="0">
                          <a:solidFill>
                            <a:schemeClr val="accent2"/>
                          </a:solidFill>
                        </a:rPr>
                        <a:t>Polr2a, P300</a:t>
                      </a:r>
                      <a:endParaRPr lang="en-US" sz="1200" dirty="0">
                        <a:solidFill>
                          <a:schemeClr val="accent2"/>
                        </a:solidFill>
                      </a:endParaRPr>
                    </a:p>
                  </a:txBody>
                  <a:tcPr/>
                </a:tc>
              </a:tr>
              <a:tr h="342987">
                <a:tc>
                  <a:txBody>
                    <a:bodyPr/>
                    <a:lstStyle/>
                    <a:p>
                      <a:r>
                        <a:rPr lang="en-US" sz="1200" b="1" dirty="0" smtClean="0">
                          <a:solidFill>
                            <a:schemeClr val="accent4"/>
                          </a:solidFill>
                        </a:rPr>
                        <a:t>Cerebellum</a:t>
                      </a:r>
                      <a:endParaRPr lang="en-US" sz="1200" b="1" dirty="0">
                        <a:solidFill>
                          <a:schemeClr val="accent4"/>
                        </a:solidFill>
                      </a:endParaRPr>
                    </a:p>
                  </a:txBody>
                  <a:tcPr/>
                </a:tc>
                <a:tc>
                  <a:txBody>
                    <a:bodyPr/>
                    <a:lstStyle/>
                    <a:p>
                      <a:r>
                        <a:rPr lang="en-US" sz="900" i="1" dirty="0" smtClean="0"/>
                        <a:t>UCSD-REN</a:t>
                      </a:r>
                    </a:p>
                    <a:p>
                      <a:r>
                        <a:rPr lang="en-US" sz="900" i="1" dirty="0" smtClean="0"/>
                        <a:t>Adult 8 weeks</a:t>
                      </a:r>
                      <a:endParaRPr lang="en-US" sz="900" i="1" dirty="0"/>
                    </a:p>
                  </a:txBody>
                  <a:tcPr/>
                </a:tc>
                <a:tc rowSpan="11">
                  <a:txBody>
                    <a:bodyPr/>
                    <a:lstStyle/>
                    <a:p>
                      <a:endParaRPr lang="en-US" dirty="0"/>
                    </a:p>
                  </a:txBody>
                  <a:tcPr>
                    <a:noFill/>
                  </a:tcPr>
                </a:tc>
              </a:tr>
              <a:tr h="342987">
                <a:tc>
                  <a:txBody>
                    <a:bodyPr/>
                    <a:lstStyle/>
                    <a:p>
                      <a:r>
                        <a:rPr lang="en-US" sz="1200" b="1" dirty="0" smtClean="0">
                          <a:solidFill>
                            <a:schemeClr val="accent4"/>
                          </a:solidFill>
                        </a:rPr>
                        <a:t>ES-Bruce4</a:t>
                      </a:r>
                      <a:endParaRPr lang="en-US" sz="1200" b="1" dirty="0">
                        <a:solidFill>
                          <a:schemeClr val="accent4"/>
                        </a:solidFill>
                      </a:endParaRPr>
                    </a:p>
                  </a:txBody>
                  <a:tcPr/>
                </a:tc>
                <a:tc>
                  <a:txBody>
                    <a:bodyPr/>
                    <a:lstStyle/>
                    <a:p>
                      <a:r>
                        <a:rPr lang="en-US" sz="900" i="1" dirty="0" smtClean="0"/>
                        <a:t>UCSD-REN</a:t>
                      </a:r>
                    </a:p>
                    <a:p>
                      <a:r>
                        <a:rPr lang="en-US" sz="900" i="1" dirty="0" smtClean="0"/>
                        <a:t>Embryonic day 0</a:t>
                      </a:r>
                      <a:endParaRPr lang="en-US" sz="900" i="1" dirty="0"/>
                    </a:p>
                  </a:txBody>
                  <a:tcPr/>
                </a:tc>
                <a:tc vMerge="1">
                  <a:txBody>
                    <a:bodyPr/>
                    <a:lstStyle/>
                    <a:p>
                      <a:endParaRPr lang="en-US" dirty="0"/>
                    </a:p>
                  </a:txBody>
                  <a:tcPr/>
                </a:tc>
              </a:tr>
              <a:tr h="342987">
                <a:tc>
                  <a:txBody>
                    <a:bodyPr/>
                    <a:lstStyle/>
                    <a:p>
                      <a:r>
                        <a:rPr lang="en-US" sz="1200" b="1" dirty="0" smtClean="0">
                          <a:solidFill>
                            <a:schemeClr val="accent4"/>
                          </a:solidFill>
                        </a:rPr>
                        <a:t>Heart</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baseline="0" dirty="0" smtClean="0"/>
                        <a:t>Adult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Kidney</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Liver</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a:t>
                      </a:r>
                      <a:r>
                        <a:rPr lang="en-US" sz="900" i="1" baseline="0" dirty="0" smtClean="0"/>
                        <a:t> 8 weeks</a:t>
                      </a:r>
                      <a:endParaRPr lang="en-US" sz="900" i="1" dirty="0"/>
                    </a:p>
                  </a:txBody>
                  <a:tcPr/>
                </a:tc>
                <a:tc vMerge="1">
                  <a:txBody>
                    <a:bodyPr/>
                    <a:lstStyle/>
                    <a:p>
                      <a:endParaRPr lang="en-US"/>
                    </a:p>
                  </a:txBody>
                  <a:tcPr/>
                </a:tc>
              </a:tr>
              <a:tr h="342987">
                <a:tc>
                  <a:txBody>
                    <a:bodyPr/>
                    <a:lstStyle/>
                    <a:p>
                      <a:r>
                        <a:rPr lang="en-US" sz="1200" b="1" dirty="0" smtClean="0">
                          <a:solidFill>
                            <a:schemeClr val="accent4"/>
                          </a:solidFill>
                        </a:rPr>
                        <a:t>MEL</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txBody>
                  <a:tcPr/>
                </a:tc>
                <a:tc vMerge="1">
                  <a:txBody>
                    <a:bodyPr/>
                    <a:lstStyle/>
                    <a:p>
                      <a:endParaRPr lang="en-US"/>
                    </a:p>
                  </a:txBody>
                  <a:tcPr/>
                </a:tc>
              </a:tr>
              <a:tr h="342987">
                <a:tc>
                  <a:txBody>
                    <a:bodyPr/>
                    <a:lstStyle/>
                    <a:p>
                      <a:r>
                        <a:rPr lang="en-US" sz="1200" b="1" dirty="0" smtClean="0">
                          <a:solidFill>
                            <a:schemeClr val="accent4"/>
                          </a:solidFill>
                        </a:rPr>
                        <a:t>Intestine</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Spleen</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Testis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Thymus</a:t>
                      </a:r>
                      <a:endParaRPr lang="en-US" sz="1200" b="1" dirty="0">
                        <a:solidFill>
                          <a:schemeClr val="accent4"/>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i="1" dirty="0" smtClean="0"/>
                        <a:t>UCSD-REN</a:t>
                      </a:r>
                    </a:p>
                    <a:p>
                      <a:r>
                        <a:rPr lang="en-US" sz="900" i="1" dirty="0" smtClean="0"/>
                        <a:t>Adult 8 weeks</a:t>
                      </a:r>
                    </a:p>
                  </a:txBody>
                  <a:tcPr/>
                </a:tc>
                <a:tc vMerge="1">
                  <a:txBody>
                    <a:bodyPr/>
                    <a:lstStyle/>
                    <a:p>
                      <a:endParaRPr lang="en-US"/>
                    </a:p>
                  </a:txBody>
                  <a:tcPr/>
                </a:tc>
              </a:tr>
              <a:tr h="342987">
                <a:tc>
                  <a:txBody>
                    <a:bodyPr/>
                    <a:lstStyle/>
                    <a:p>
                      <a:r>
                        <a:rPr lang="en-US" sz="1200" b="1" dirty="0" smtClean="0">
                          <a:solidFill>
                            <a:schemeClr val="accent4"/>
                          </a:solidFill>
                        </a:rPr>
                        <a:t>Brain</a:t>
                      </a:r>
                      <a:endParaRPr lang="en-US" sz="1200" b="1" dirty="0">
                        <a:solidFill>
                          <a:schemeClr val="accent4"/>
                        </a:solidFill>
                      </a:endParaRPr>
                    </a:p>
                  </a:txBody>
                  <a:tcPr/>
                </a:tc>
                <a:tc>
                  <a:txBody>
                    <a:bodyPr/>
                    <a:lstStyle/>
                    <a:p>
                      <a:r>
                        <a:rPr lang="en-US" sz="900" i="1" dirty="0" smtClean="0"/>
                        <a:t>UCSD-REN</a:t>
                      </a:r>
                    </a:p>
                    <a:p>
                      <a:r>
                        <a:rPr lang="en-US" sz="900" i="1" dirty="0" smtClean="0"/>
                        <a:t>Embryonic day 14.5</a:t>
                      </a:r>
                      <a:endParaRPr lang="en-US" sz="900" i="1" dirty="0"/>
                    </a:p>
                  </a:txBody>
                  <a:tcPr/>
                </a:tc>
                <a:tc vMerge="1">
                  <a:txBody>
                    <a:bodyPr/>
                    <a:lstStyle/>
                    <a:p>
                      <a:endParaRPr lang="en-US" dirty="0"/>
                    </a:p>
                  </a:txBody>
                  <a:tcPr/>
                </a:tc>
              </a:tr>
            </a:tbl>
          </a:graphicData>
        </a:graphic>
      </p:graphicFrame>
      <p:pic>
        <p:nvPicPr>
          <p:cNvPr id="20" name="Picture 19" descr="Screen Shot 2014-05-06 at 10.32.34 AM.png"/>
          <p:cNvPicPr>
            <a:picLocks noChangeAspect="1"/>
          </p:cNvPicPr>
          <p:nvPr/>
        </p:nvPicPr>
        <p:blipFill rotWithShape="1">
          <a:blip r:embed="rId2">
            <a:extLst>
              <a:ext uri="{28A0092B-C50C-407E-A947-70E740481C1C}">
                <a14:useLocalDpi xmlns:a14="http://schemas.microsoft.com/office/drawing/2010/main" val="0"/>
              </a:ext>
            </a:extLst>
          </a:blip>
          <a:srcRect l="1738" r="1788"/>
          <a:stretch/>
        </p:blipFill>
        <p:spPr>
          <a:xfrm>
            <a:off x="3538362" y="2783859"/>
            <a:ext cx="4536859" cy="298313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76031" y="1313173"/>
            <a:ext cx="8804514" cy="523220"/>
          </a:xfrm>
          <a:prstGeom prst="rect">
            <a:avLst/>
          </a:prstGeom>
          <a:noFill/>
        </p:spPr>
        <p:txBody>
          <a:bodyPr wrap="square" rtlCol="0">
            <a:spAutoFit/>
          </a:bodyPr>
          <a:lstStyle/>
          <a:p>
            <a:r>
              <a:rPr lang="en-US" sz="1400" b="1" dirty="0" smtClean="0"/>
              <a:t>The goal of ENCODE is to build a comprehensive list of functional elements in the human genome, with pilot projects in model organisms, including mouse, </a:t>
            </a:r>
            <a:r>
              <a:rPr lang="en-US" sz="1400" b="1" i="1" dirty="0" smtClean="0"/>
              <a:t>Drosophila</a:t>
            </a:r>
            <a:r>
              <a:rPr lang="en-US" sz="1400" b="1" dirty="0" smtClean="0"/>
              <a:t>, </a:t>
            </a:r>
            <a:r>
              <a:rPr lang="en-US" sz="1400" b="1" i="1" dirty="0" smtClean="0"/>
              <a:t>C </a:t>
            </a:r>
            <a:r>
              <a:rPr lang="en-US" sz="1400" b="1" i="1" dirty="0"/>
              <a:t>e</a:t>
            </a:r>
            <a:r>
              <a:rPr lang="en-US" sz="1400" b="1" i="1" dirty="0" smtClean="0"/>
              <a:t>legans</a:t>
            </a:r>
            <a:r>
              <a:rPr lang="en-US" sz="1400" b="1" dirty="0" smtClean="0"/>
              <a:t>. </a:t>
            </a:r>
            <a:endParaRPr lang="en-US" sz="1400" b="1" dirty="0"/>
          </a:p>
        </p:txBody>
      </p:sp>
    </p:spTree>
    <p:extLst>
      <p:ext uri="{BB962C8B-B14F-4D97-AF65-F5344CB8AC3E}">
        <p14:creationId xmlns:p14="http://schemas.microsoft.com/office/powerpoint/2010/main" val="14546222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rc 37"/>
          <p:cNvSpPr/>
          <p:nvPr/>
        </p:nvSpPr>
        <p:spPr>
          <a:xfrm>
            <a:off x="2268429" y="2506587"/>
            <a:ext cx="2073395" cy="646667"/>
          </a:xfrm>
          <a:prstGeom prst="arc">
            <a:avLst>
              <a:gd name="adj1" fmla="val 9870307"/>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27" name="Round Single Corner Rectangle 26"/>
          <p:cNvSpPr/>
          <p:nvPr/>
        </p:nvSpPr>
        <p:spPr>
          <a:xfrm>
            <a:off x="0" y="3154262"/>
            <a:ext cx="9144000" cy="155965"/>
          </a:xfrm>
          <a:prstGeom prst="round1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b="1" dirty="0" smtClean="0">
                <a:solidFill>
                  <a:srgbClr val="FF0000"/>
                </a:solidFill>
              </a:rPr>
              <a:t>0	0	0	</a:t>
            </a:r>
            <a:r>
              <a:rPr lang="en-US" sz="1000" b="1" dirty="0" smtClean="0">
                <a:solidFill>
                  <a:srgbClr val="FF0000"/>
                </a:solidFill>
              </a:rPr>
              <a:t>0	1	0	0	0	1	1</a:t>
            </a:r>
            <a:r>
              <a:rPr lang="en-US" sz="1000" b="1" dirty="0" smtClean="0">
                <a:solidFill>
                  <a:srgbClr val="FF0000"/>
                </a:solidFill>
              </a:rPr>
              <a:t>	1	</a:t>
            </a:r>
            <a:r>
              <a:rPr lang="en-US" sz="1000" b="1" dirty="0" smtClean="0">
                <a:solidFill>
                  <a:srgbClr val="FF0000"/>
                </a:solidFill>
              </a:rPr>
              <a:t>0	1</a:t>
            </a:r>
            <a:r>
              <a:rPr lang="en-US" sz="1000" b="1" dirty="0" smtClean="0">
                <a:solidFill>
                  <a:srgbClr val="FF0000"/>
                </a:solidFill>
              </a:rPr>
              <a:t>	1	1	0	1	</a:t>
            </a:r>
            <a:r>
              <a:rPr lang="en-US" sz="1000" b="1" dirty="0">
                <a:solidFill>
                  <a:srgbClr val="FF0000"/>
                </a:solidFill>
              </a:rPr>
              <a:t>0</a:t>
            </a:r>
            <a:r>
              <a:rPr lang="en-US" sz="1000" b="1" dirty="0" smtClean="0">
                <a:solidFill>
                  <a:srgbClr val="FF0000"/>
                </a:solidFill>
              </a:rPr>
              <a:t>	</a:t>
            </a:r>
          </a:p>
        </p:txBody>
      </p:sp>
      <p:sp>
        <p:nvSpPr>
          <p:cNvPr id="43" name="Pentagon 42"/>
          <p:cNvSpPr/>
          <p:nvPr/>
        </p:nvSpPr>
        <p:spPr bwMode="auto">
          <a:xfrm>
            <a:off x="1625368" y="3120165"/>
            <a:ext cx="1367080"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400" dirty="0" smtClean="0"/>
              <a:t>GENE</a:t>
            </a:r>
            <a:endParaRPr lang="en-US" sz="1400" dirty="0"/>
          </a:p>
        </p:txBody>
      </p:sp>
      <p:sp>
        <p:nvSpPr>
          <p:cNvPr id="4" name="Title 3"/>
          <p:cNvSpPr>
            <a:spLocks noGrp="1"/>
          </p:cNvSpPr>
          <p:nvPr>
            <p:ph type="title"/>
          </p:nvPr>
        </p:nvSpPr>
        <p:spPr/>
        <p:txBody>
          <a:bodyPr/>
          <a:lstStyle/>
          <a:p>
            <a:r>
              <a:rPr lang="en-US" dirty="0" smtClean="0"/>
              <a:t>Hypothesis</a:t>
            </a:r>
            <a:endParaRPr lang="en-US" dirty="0"/>
          </a:p>
        </p:txBody>
      </p:sp>
      <p:sp>
        <p:nvSpPr>
          <p:cNvPr id="11" name="Oval 10"/>
          <p:cNvSpPr/>
          <p:nvPr/>
        </p:nvSpPr>
        <p:spPr>
          <a:xfrm>
            <a:off x="4150043" y="2893605"/>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2" name="Oval 11"/>
          <p:cNvSpPr/>
          <p:nvPr/>
        </p:nvSpPr>
        <p:spPr>
          <a:xfrm>
            <a:off x="6846215" y="2895691"/>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3" name="Oval 12"/>
          <p:cNvSpPr/>
          <p:nvPr/>
        </p:nvSpPr>
        <p:spPr>
          <a:xfrm>
            <a:off x="4480153" y="2895691"/>
            <a:ext cx="407493" cy="3875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sz="1100" dirty="0"/>
              <a:t>M</a:t>
            </a:r>
          </a:p>
        </p:txBody>
      </p:sp>
      <p:sp>
        <p:nvSpPr>
          <p:cNvPr id="14" name="Arc 13"/>
          <p:cNvSpPr/>
          <p:nvPr/>
        </p:nvSpPr>
        <p:spPr>
          <a:xfrm rot="10800000">
            <a:off x="4341824" y="2924776"/>
            <a:ext cx="379678" cy="1034808"/>
          </a:xfrm>
          <a:prstGeom prst="arc">
            <a:avLst>
              <a:gd name="adj1" fmla="val 10733862"/>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7" name="Arc 36"/>
          <p:cNvSpPr/>
          <p:nvPr/>
        </p:nvSpPr>
        <p:spPr>
          <a:xfrm>
            <a:off x="4643494" y="2440123"/>
            <a:ext cx="2406468" cy="821629"/>
          </a:xfrm>
          <a:prstGeom prst="arc">
            <a:avLst>
              <a:gd name="adj1" fmla="val 10676834"/>
              <a:gd name="adj2" fmla="val 0"/>
            </a:avLst>
          </a:prstGeom>
          <a:ln>
            <a:headEnd type="triangle"/>
            <a:tailEnd type="none"/>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2" name="TextBox 1"/>
          <p:cNvSpPr txBox="1"/>
          <p:nvPr/>
        </p:nvSpPr>
        <p:spPr>
          <a:xfrm>
            <a:off x="6827086" y="3689380"/>
            <a:ext cx="2059979" cy="276999"/>
          </a:xfrm>
          <a:prstGeom prst="rect">
            <a:avLst/>
          </a:prstGeom>
          <a:noFill/>
        </p:spPr>
        <p:txBody>
          <a:bodyPr wrap="none" rtlCol="0">
            <a:spAutoFit/>
          </a:bodyPr>
          <a:lstStyle/>
          <a:p>
            <a:r>
              <a:rPr lang="en-US" sz="1200" b="1" i="1" dirty="0" smtClean="0"/>
              <a:t>Binary genome in 200bp unit</a:t>
            </a:r>
            <a:endParaRPr lang="en-US" sz="1200" b="1" i="1" dirty="0"/>
          </a:p>
        </p:txBody>
      </p:sp>
    </p:spTree>
    <p:extLst>
      <p:ext uri="{BB962C8B-B14F-4D97-AF65-F5344CB8AC3E}">
        <p14:creationId xmlns:p14="http://schemas.microsoft.com/office/powerpoint/2010/main" val="18260289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How epigenomic features affect gene expression?</a:t>
            </a:r>
            <a:endParaRPr lang="en-US" dirty="0"/>
          </a:p>
        </p:txBody>
      </p:sp>
      <p:cxnSp>
        <p:nvCxnSpPr>
          <p:cNvPr id="7" name="Straight Connector 6"/>
          <p:cNvCxnSpPr>
            <a:cxnSpLocks noChangeShapeType="1"/>
          </p:cNvCxnSpPr>
          <p:nvPr/>
        </p:nvCxnSpPr>
        <p:spPr bwMode="auto">
          <a:xfrm>
            <a:off x="202057" y="3218824"/>
            <a:ext cx="8737828" cy="0"/>
          </a:xfrm>
          <a:prstGeom prst="line">
            <a:avLst/>
          </a:prstGeom>
          <a:ln w="38100" cmpd="sng">
            <a:solidFill>
              <a:srgbClr val="FF0000"/>
            </a:solidFill>
            <a:headEnd/>
            <a:tailEnd/>
          </a:ln>
        </p:spPr>
        <p:style>
          <a:lnRef idx="2">
            <a:schemeClr val="accent2"/>
          </a:lnRef>
          <a:fillRef idx="0">
            <a:schemeClr val="accent2"/>
          </a:fillRef>
          <a:effectRef idx="1">
            <a:schemeClr val="accent2"/>
          </a:effectRef>
          <a:fontRef idx="minor">
            <a:schemeClr val="tx1"/>
          </a:fontRef>
        </p:style>
      </p:cxnSp>
      <p:sp>
        <p:nvSpPr>
          <p:cNvPr id="8" name="Right Arrow 7"/>
          <p:cNvSpPr/>
          <p:nvPr/>
        </p:nvSpPr>
        <p:spPr bwMode="auto">
          <a:xfrm>
            <a:off x="553591" y="2985482"/>
            <a:ext cx="1731886" cy="439959"/>
          </a:xfrm>
          <a:prstGeom prst="rightArrow">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dirty="0" smtClean="0"/>
              <a:t>Promoter</a:t>
            </a:r>
            <a:endParaRPr lang="en-US" sz="1200" dirty="0"/>
          </a:p>
        </p:txBody>
      </p:sp>
      <p:sp>
        <p:nvSpPr>
          <p:cNvPr id="9" name="Pentagon 8"/>
          <p:cNvSpPr/>
          <p:nvPr/>
        </p:nvSpPr>
        <p:spPr bwMode="auto">
          <a:xfrm>
            <a:off x="3021342" y="3093382"/>
            <a:ext cx="1367080"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200" dirty="0" smtClean="0"/>
              <a:t>EXON</a:t>
            </a:r>
            <a:endParaRPr lang="en-US" sz="1200" dirty="0"/>
          </a:p>
        </p:txBody>
      </p:sp>
      <p:sp>
        <p:nvSpPr>
          <p:cNvPr id="10" name="Isosceles Triangle 9"/>
          <p:cNvSpPr/>
          <p:nvPr/>
        </p:nvSpPr>
        <p:spPr>
          <a:xfrm rot="5400000">
            <a:off x="502766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Isosceles Triangle 10"/>
          <p:cNvSpPr/>
          <p:nvPr/>
        </p:nvSpPr>
        <p:spPr>
          <a:xfrm rot="5400000">
            <a:off x="7201887"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rot="5400000">
            <a:off x="758126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Isosceles Triangle 12"/>
          <p:cNvSpPr/>
          <p:nvPr/>
        </p:nvSpPr>
        <p:spPr>
          <a:xfrm rot="5400000">
            <a:off x="793159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Isosceles Triangle 13"/>
          <p:cNvSpPr/>
          <p:nvPr/>
        </p:nvSpPr>
        <p:spPr>
          <a:xfrm rot="5400000">
            <a:off x="468035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Pentagon 14"/>
          <p:cNvSpPr/>
          <p:nvPr/>
        </p:nvSpPr>
        <p:spPr bwMode="auto">
          <a:xfrm>
            <a:off x="5409257" y="3093382"/>
            <a:ext cx="1036906" cy="224159"/>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200" dirty="0" smtClean="0"/>
              <a:t>EXON</a:t>
            </a:r>
            <a:endParaRPr lang="en-US" sz="1200" dirty="0"/>
          </a:p>
        </p:txBody>
      </p:sp>
      <p:sp>
        <p:nvSpPr>
          <p:cNvPr id="16" name="Isosceles Triangle 15"/>
          <p:cNvSpPr/>
          <p:nvPr/>
        </p:nvSpPr>
        <p:spPr>
          <a:xfrm rot="5400000">
            <a:off x="8248922" y="3136359"/>
            <a:ext cx="172982" cy="16493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Oval 16"/>
          <p:cNvSpPr/>
          <p:nvPr/>
        </p:nvSpPr>
        <p:spPr>
          <a:xfrm>
            <a:off x="3834912" y="2899589"/>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8" name="Oval 17"/>
          <p:cNvSpPr/>
          <p:nvPr/>
        </p:nvSpPr>
        <p:spPr>
          <a:xfrm>
            <a:off x="691549" y="2899589"/>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19" name="Oval 18"/>
          <p:cNvSpPr/>
          <p:nvPr/>
        </p:nvSpPr>
        <p:spPr>
          <a:xfrm>
            <a:off x="7652865" y="2904512"/>
            <a:ext cx="407493" cy="3875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100" dirty="0"/>
              <a:t>M</a:t>
            </a:r>
          </a:p>
        </p:txBody>
      </p:sp>
      <p:sp>
        <p:nvSpPr>
          <p:cNvPr id="2" name="Snip Single Corner Rectangle 1"/>
          <p:cNvSpPr/>
          <p:nvPr/>
        </p:nvSpPr>
        <p:spPr>
          <a:xfrm>
            <a:off x="2342177" y="3093382"/>
            <a:ext cx="611127" cy="246131"/>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000" dirty="0"/>
              <a:t>5′ UTR</a:t>
            </a:r>
          </a:p>
        </p:txBody>
      </p:sp>
      <p:sp>
        <p:nvSpPr>
          <p:cNvPr id="22" name="Snip Single Corner Rectangle 21"/>
          <p:cNvSpPr/>
          <p:nvPr/>
        </p:nvSpPr>
        <p:spPr>
          <a:xfrm>
            <a:off x="6507861" y="3093383"/>
            <a:ext cx="545393" cy="246130"/>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t>3′ UTR</a:t>
            </a:r>
            <a:endParaRPr lang="en-US" sz="1000" dirty="0"/>
          </a:p>
        </p:txBody>
      </p:sp>
      <p:pic>
        <p:nvPicPr>
          <p:cNvPr id="3" name="Picture 2" descr="Screen Shot 2014-08-24 at 11.58.43 AM.png"/>
          <p:cNvPicPr>
            <a:picLocks noChangeAspect="1"/>
          </p:cNvPicPr>
          <p:nvPr/>
        </p:nvPicPr>
        <p:blipFill rotWithShape="1">
          <a:blip r:embed="rId2">
            <a:extLst>
              <a:ext uri="{28A0092B-C50C-407E-A947-70E740481C1C}">
                <a14:useLocalDpi xmlns:a14="http://schemas.microsoft.com/office/drawing/2010/main" val="0"/>
              </a:ext>
            </a:extLst>
          </a:blip>
          <a:srcRect l="2591" t="12598" r="2397"/>
          <a:stretch/>
        </p:blipFill>
        <p:spPr>
          <a:xfrm>
            <a:off x="202057" y="1854049"/>
            <a:ext cx="8737828" cy="57715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689499765"/>
              </p:ext>
            </p:extLst>
          </p:nvPr>
        </p:nvGraphicFramePr>
        <p:xfrm>
          <a:off x="202057" y="4086100"/>
          <a:ext cx="8737828" cy="1645920"/>
        </p:xfrm>
        <a:graphic>
          <a:graphicData uri="http://schemas.openxmlformats.org/drawingml/2006/table">
            <a:tbl>
              <a:tblPr firstRow="1" bandRow="1">
                <a:tableStyleId>{5FD0F851-EC5A-4D38-B0AD-8093EC10F338}</a:tableStyleId>
              </a:tblPr>
              <a:tblGrid>
                <a:gridCol w="8737828"/>
              </a:tblGrid>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smtClean="0"/>
                        <a:t>Genetic regions</a:t>
                      </a:r>
                      <a:endParaRPr lang="en-US" sz="1200" b="1" dirty="0" smtClean="0"/>
                    </a:p>
                  </a:txBody>
                  <a:tcPr/>
                </a:tc>
              </a:tr>
              <a:tr h="207766">
                <a:tc>
                  <a:txBody>
                    <a:bodyPr/>
                    <a:lstStyle/>
                    <a:p>
                      <a:pPr algn="l"/>
                      <a:r>
                        <a:rPr lang="en-US" sz="1200" dirty="0" smtClean="0"/>
                        <a:t>     Promoter, TSS 1K, Promoter 2K, Promoter 5K, Transcript, Exon, Intron, UTR, Enhancer</a:t>
                      </a:r>
                      <a:endParaRPr lang="en-US" sz="1200" b="0" dirty="0"/>
                    </a:p>
                  </a:txBody>
                  <a:tcPr/>
                </a:tc>
              </a:tr>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dirty="0" smtClean="0"/>
                        <a:t>Epigenomic features in given genetic regions</a:t>
                      </a:r>
                    </a:p>
                  </a:txBody>
                  <a:tcPr/>
                </a:tc>
              </a:tr>
              <a:tr h="207766">
                <a:tc>
                  <a:txBody>
                    <a:bodyPr/>
                    <a:lstStyle/>
                    <a:p>
                      <a:pPr algn="l"/>
                      <a:r>
                        <a:rPr lang="en-US" sz="1200" dirty="0" smtClean="0"/>
                        <a:t>     Length of coverage, number of peaks, coverage intensity, signal</a:t>
                      </a:r>
                      <a:r>
                        <a:rPr lang="en-US" sz="1200" baseline="0" dirty="0" smtClean="0"/>
                        <a:t> of the peaks </a:t>
                      </a:r>
                      <a:endParaRPr lang="en-US" sz="1200" b="0" dirty="0"/>
                    </a:p>
                  </a:txBody>
                  <a:tcPr/>
                </a:tc>
              </a:tr>
              <a:tr h="207766">
                <a:tc>
                  <a:txBody>
                    <a:bodyPr/>
                    <a:lstStyle/>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b="1" dirty="0" smtClean="0"/>
                        <a:t>Histone marks and Transcription</a:t>
                      </a:r>
                      <a:r>
                        <a:rPr lang="en-US" sz="1200" b="1" baseline="0" dirty="0" smtClean="0"/>
                        <a:t> factors</a:t>
                      </a:r>
                      <a:endParaRPr lang="en-US" sz="1200" b="1" dirty="0" smtClean="0"/>
                    </a:p>
                  </a:txBody>
                  <a:tcPr/>
                </a:tc>
              </a:tr>
              <a:tr h="207766">
                <a:tc>
                  <a:txBody>
                    <a:bodyPr/>
                    <a:lstStyle/>
                    <a:p>
                      <a:pPr algn="l"/>
                      <a:r>
                        <a:rPr lang="en-US" sz="1200" dirty="0" smtClean="0"/>
                        <a:t>     H3k4me1, H3k4me3, H3k9ac, H3k9me3, H3k27ac, H3k27me3, H3k36me3, CTCF,</a:t>
                      </a:r>
                      <a:r>
                        <a:rPr lang="en-US" sz="1200" baseline="0" dirty="0" smtClean="0"/>
                        <a:t> Pol2, P300, Active Enhancer, Inactive Enhancer</a:t>
                      </a:r>
                      <a:endParaRPr lang="en-US" sz="1200" b="0" dirty="0"/>
                    </a:p>
                  </a:txBody>
                  <a:tcPr/>
                </a:tc>
              </a:tr>
            </a:tbl>
          </a:graphicData>
        </a:graphic>
      </p:graphicFrame>
    </p:spTree>
    <p:extLst>
      <p:ext uri="{BB962C8B-B14F-4D97-AF65-F5344CB8AC3E}">
        <p14:creationId xmlns:p14="http://schemas.microsoft.com/office/powerpoint/2010/main" val="34039778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epigenomic feature</a:t>
            </a:r>
            <a:endParaRPr lang="en-US" dirty="0"/>
          </a:p>
        </p:txBody>
      </p:sp>
      <p:pic>
        <p:nvPicPr>
          <p:cNvPr id="3" name="Picture 2" descr="effectSing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56" y="1278294"/>
            <a:ext cx="7971009" cy="5579706"/>
          </a:xfrm>
          <a:prstGeom prst="rect">
            <a:avLst/>
          </a:prstGeom>
        </p:spPr>
      </p:pic>
    </p:spTree>
    <p:extLst>
      <p:ext uri="{BB962C8B-B14F-4D97-AF65-F5344CB8AC3E}">
        <p14:creationId xmlns:p14="http://schemas.microsoft.com/office/powerpoint/2010/main" val="50981761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 of marks</a:t>
            </a:r>
            <a:endParaRPr lang="en-US" dirty="0"/>
          </a:p>
        </p:txBody>
      </p:sp>
      <p:pic>
        <p:nvPicPr>
          <p:cNvPr id="4" name="Picture 3" descr="bar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155" y="1205963"/>
            <a:ext cx="3108778" cy="5440362"/>
          </a:xfrm>
          <a:prstGeom prst="rect">
            <a:avLst/>
          </a:prstGeom>
        </p:spPr>
      </p:pic>
      <p:pic>
        <p:nvPicPr>
          <p:cNvPr id="6" name="Picture 5" descr="bar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766" y="1205963"/>
            <a:ext cx="3108778" cy="5440362"/>
          </a:xfrm>
          <a:prstGeom prst="rect">
            <a:avLst/>
          </a:prstGeom>
        </p:spPr>
      </p:pic>
    </p:spTree>
    <p:extLst>
      <p:ext uri="{BB962C8B-B14F-4D97-AF65-F5344CB8AC3E}">
        <p14:creationId xmlns:p14="http://schemas.microsoft.com/office/powerpoint/2010/main" val="5362759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r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941" y="1185242"/>
            <a:ext cx="5672758" cy="5672758"/>
          </a:xfrm>
          <a:prstGeom prst="rect">
            <a:avLst/>
          </a:prstGeom>
        </p:spPr>
      </p:pic>
      <p:sp>
        <p:nvSpPr>
          <p:cNvPr id="2" name="Title 1"/>
          <p:cNvSpPr>
            <a:spLocks noGrp="1"/>
          </p:cNvSpPr>
          <p:nvPr>
            <p:ph type="title"/>
          </p:nvPr>
        </p:nvSpPr>
        <p:spPr/>
        <p:txBody>
          <a:bodyPr/>
          <a:lstStyle/>
          <a:p>
            <a:r>
              <a:rPr lang="en-US" dirty="0" smtClean="0"/>
              <a:t>Enrichment</a:t>
            </a:r>
            <a:endParaRPr lang="en-US" dirty="0"/>
          </a:p>
        </p:txBody>
      </p:sp>
    </p:spTree>
    <p:extLst>
      <p:ext uri="{BB962C8B-B14F-4D97-AF65-F5344CB8AC3E}">
        <p14:creationId xmlns:p14="http://schemas.microsoft.com/office/powerpoint/2010/main" val="2613643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LikSingle(es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530" y="1114899"/>
            <a:ext cx="5743101" cy="5743101"/>
          </a:xfrm>
          <a:prstGeom prst="rect">
            <a:avLst/>
          </a:prstGeom>
        </p:spPr>
      </p:pic>
      <p:sp>
        <p:nvSpPr>
          <p:cNvPr id="5" name="Title 4"/>
          <p:cNvSpPr>
            <a:spLocks noGrp="1"/>
          </p:cNvSpPr>
          <p:nvPr>
            <p:ph type="title"/>
          </p:nvPr>
        </p:nvSpPr>
        <p:spPr/>
        <p:txBody>
          <a:bodyPr/>
          <a:lstStyle/>
          <a:p>
            <a:r>
              <a:rPr lang="en-US" dirty="0" smtClean="0"/>
              <a:t>Linear regression</a:t>
            </a:r>
            <a:endParaRPr lang="en-US" dirty="0"/>
          </a:p>
        </p:txBody>
      </p:sp>
    </p:spTree>
    <p:extLst>
      <p:ext uri="{BB962C8B-B14F-4D97-AF65-F5344CB8AC3E}">
        <p14:creationId xmlns:p14="http://schemas.microsoft.com/office/powerpoint/2010/main" val="1573040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5172</TotalTime>
  <Words>623</Words>
  <Application>Microsoft Macintosh PowerPoint</Application>
  <PresentationFormat>On-screen Show (4:3)</PresentationFormat>
  <Paragraphs>164</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Decode the Encode</vt:lpstr>
      <vt:lpstr>PowerPoint Presentation</vt:lpstr>
      <vt:lpstr>Mouse ENCODE</vt:lpstr>
      <vt:lpstr>Hypothesis</vt:lpstr>
      <vt:lpstr>How epigenomic features affect gene expression?</vt:lpstr>
      <vt:lpstr>Single epigenomic feature</vt:lpstr>
      <vt:lpstr>Coverage of marks</vt:lpstr>
      <vt:lpstr>Enrichment</vt:lpstr>
      <vt:lpstr>Linear regression</vt:lpstr>
      <vt:lpstr>Pairwise regression</vt:lpstr>
      <vt:lpstr>Significant interactive terms</vt:lpstr>
      <vt:lpstr>Effect with models</vt:lpstr>
      <vt:lpstr>Stepwise AIC</vt:lpstr>
      <vt:lpstr>Mouse ENCODE</vt:lpstr>
      <vt:lpstr>Epi-genome hotspots</vt:lpstr>
      <vt:lpstr>PowerPoint Presentation</vt:lpstr>
      <vt:lpstr>Epi-genome hotspots</vt:lpstr>
      <vt:lpstr>PowerPoint Presentation</vt:lpstr>
      <vt:lpstr>Approach 2: gene specific</vt:lpstr>
      <vt:lpstr>PowerPoint Presentation</vt:lpstr>
      <vt:lpstr>Positions of cis and trans-eQTLs</vt:lpstr>
      <vt:lpstr>Pearson’s correlation</vt:lpstr>
      <vt:lpstr>Enhancer</vt:lpstr>
      <vt:lpstr>PowerPoint Presentation</vt:lpstr>
    </vt:vector>
  </TitlesOfParts>
  <Company>The Jackson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Xulong Wang</dc:creator>
  <cp:lastModifiedBy>Xulong Wang</cp:lastModifiedBy>
  <cp:revision>123</cp:revision>
  <cp:lastPrinted>2014-08-20T17:26:32Z</cp:lastPrinted>
  <dcterms:created xsi:type="dcterms:W3CDTF">2014-08-19T14:08:59Z</dcterms:created>
  <dcterms:modified xsi:type="dcterms:W3CDTF">2014-08-25T13:27:13Z</dcterms:modified>
</cp:coreProperties>
</file>